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7" r:id="rId1"/>
  </p:sldMasterIdLst>
  <p:notesMasterIdLst>
    <p:notesMasterId r:id="rId66"/>
  </p:notesMasterIdLst>
  <p:sldIdLst>
    <p:sldId id="391" r:id="rId2"/>
    <p:sldId id="257" r:id="rId3"/>
    <p:sldId id="259" r:id="rId4"/>
    <p:sldId id="374" r:id="rId5"/>
    <p:sldId id="383" r:id="rId6"/>
    <p:sldId id="319" r:id="rId7"/>
    <p:sldId id="320" r:id="rId8"/>
    <p:sldId id="376" r:id="rId9"/>
    <p:sldId id="322" r:id="rId10"/>
    <p:sldId id="390" r:id="rId11"/>
    <p:sldId id="384" r:id="rId12"/>
    <p:sldId id="326" r:id="rId13"/>
    <p:sldId id="378" r:id="rId14"/>
    <p:sldId id="379" r:id="rId15"/>
    <p:sldId id="380" r:id="rId16"/>
    <p:sldId id="330" r:id="rId17"/>
    <p:sldId id="331" r:id="rId18"/>
    <p:sldId id="381" r:id="rId19"/>
    <p:sldId id="333" r:id="rId20"/>
    <p:sldId id="334" r:id="rId21"/>
    <p:sldId id="385" r:id="rId22"/>
    <p:sldId id="336" r:id="rId23"/>
    <p:sldId id="261" r:id="rId24"/>
    <p:sldId id="386" r:id="rId25"/>
    <p:sldId id="338" r:id="rId26"/>
    <p:sldId id="339" r:id="rId27"/>
    <p:sldId id="340" r:id="rId28"/>
    <p:sldId id="387" r:id="rId29"/>
    <p:sldId id="276" r:id="rId30"/>
    <p:sldId id="277" r:id="rId31"/>
    <p:sldId id="342" r:id="rId32"/>
    <p:sldId id="343" r:id="rId33"/>
    <p:sldId id="344" r:id="rId34"/>
    <p:sldId id="345" r:id="rId35"/>
    <p:sldId id="346" r:id="rId36"/>
    <p:sldId id="347" r:id="rId37"/>
    <p:sldId id="348" r:id="rId38"/>
    <p:sldId id="349" r:id="rId39"/>
    <p:sldId id="350" r:id="rId40"/>
    <p:sldId id="351" r:id="rId41"/>
    <p:sldId id="388" r:id="rId42"/>
    <p:sldId id="294" r:id="rId43"/>
    <p:sldId id="295"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89" r:id="rId57"/>
    <p:sldId id="366" r:id="rId58"/>
    <p:sldId id="367" r:id="rId59"/>
    <p:sldId id="368" r:id="rId60"/>
    <p:sldId id="369" r:id="rId61"/>
    <p:sldId id="370" r:id="rId62"/>
    <p:sldId id="371" r:id="rId63"/>
    <p:sldId id="372" r:id="rId64"/>
    <p:sldId id="382" r:id="rId6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5" autoAdjust="0"/>
    <p:restoredTop sz="94651" autoAdjust="0"/>
  </p:normalViewPr>
  <p:slideViewPr>
    <p:cSldViewPr snapToGrid="0">
      <p:cViewPr varScale="1">
        <p:scale>
          <a:sx n="105" d="100"/>
          <a:sy n="105" d="100"/>
        </p:scale>
        <p:origin x="1308" y="114"/>
      </p:cViewPr>
      <p:guideLst>
        <p:guide orient="horz" pos="1008"/>
        <p:guide pos="288"/>
      </p:guideLst>
    </p:cSldViewPr>
  </p:slideViewPr>
  <p:outlineViewPr>
    <p:cViewPr>
      <p:scale>
        <a:sx n="33" d="100"/>
        <a:sy n="33" d="100"/>
      </p:scale>
      <p:origin x="0" y="-16152"/>
    </p:cViewPr>
  </p:outlineViewPr>
  <p:notesTextViewPr>
    <p:cViewPr>
      <p:scale>
        <a:sx n="1" d="1"/>
        <a:sy n="1" d="1"/>
      </p:scale>
      <p:origin x="0" y="0"/>
    </p:cViewPr>
  </p:notesTextViewPr>
  <p:sorterViewPr>
    <p:cViewPr>
      <p:scale>
        <a:sx n="167" d="100"/>
        <a:sy n="167" d="100"/>
      </p:scale>
      <p:origin x="0" y="0"/>
    </p:cViewPr>
  </p:sorter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5" Type="http://schemas.openxmlformats.org/officeDocument/2006/relationships/image" Target="../media/image34.wmf"/><Relationship Id="rId4"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854007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If this PowerPoint presentation contains mathematical equations, you may need to check that your computer has the following installed:</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1) MathType Plugin</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2) Math Player (free versions available)</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3) NVDA Reader (free versions available)</a:t>
            </a:r>
            <a:endParaRPr sz="1200" b="0" i="0" u="none" strike="noStrike" cap="none" dirty="0">
              <a:solidFill>
                <a:schemeClr val="dk1"/>
              </a:solidFill>
              <a:latin typeface="Arial"/>
              <a:ea typeface="Arial"/>
              <a:cs typeface="Arial"/>
              <a:sym typeface="Arial"/>
            </a:endParaRPr>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70743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4" name="Google Shape;1214;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09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3" name="Google Shape;1223;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821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9" name="Google Shape;23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432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8" name="Google Shape;35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3213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6" name="Google Shape;36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5471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9" name="Google Shape;49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239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6" name="Google Shape;50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427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3" name="Google Shape;20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9626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2" name="Google Shape;22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697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325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82" name="Google Shape;1182;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051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90" name="Google Shape;1190;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40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98" name="Google Shape;1198;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308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5" name="Google Shape;1205;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207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5840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lstStyle>
            <a:lvl1pPr marL="457200" marR="0" lvl="0" indent="-228600" algn="r" rtl="0">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7" name="Google Shape;27;p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Google Shape;140;p15"/>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1" name="Google Shape;141;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2" name="Google Shape;142;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3" name="Google Shape;143;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44" name="Google Shape;144;p15"/>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5" name="Google Shape;145;p15"/>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6" name="Google Shape;146;p15"/>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7" name="Google Shape;147;p15"/>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8" name="Google Shape;148;p15"/>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9" name="Google Shape;149;p15"/>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0" name="Google Shape;150;p15"/>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1" name="Google Shape;151;p15"/>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2" name="Google Shape;152;p15"/>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3" name="Google Shape;153;p15"/>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16"/>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7" name="Google Shape;157;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8" name="Google Shape;158;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9" name="Google Shape;159;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60" name="Google Shape;160;p16"/>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61" name="Google Shape;161;p16"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3"/>
        <p:cNvGrpSpPr/>
        <p:nvPr/>
      </p:nvGrpSpPr>
      <p:grpSpPr>
        <a:xfrm>
          <a:off x="0" y="0"/>
          <a:ext cx="0" cy="0"/>
          <a:chOff x="0" y="0"/>
          <a:chExt cx="0" cy="0"/>
        </a:xfrm>
      </p:grpSpPr>
      <p:sp>
        <p:nvSpPr>
          <p:cNvPr id="164" name="Google Shape;164;p17"/>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5" name="Google Shape;165;p17"/>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166" name="Google Shape;166;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7" name="Google Shape;167;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8" name="Google Shape;168;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1" name="Google Shape;171;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2" name="Google Shape;172;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3" name="Google Shape;173;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74"/>
        <p:cNvGrpSpPr/>
        <p:nvPr/>
      </p:nvGrpSpPr>
      <p:grpSpPr>
        <a:xfrm>
          <a:off x="0" y="0"/>
          <a:ext cx="0" cy="0"/>
          <a:chOff x="0" y="0"/>
          <a:chExt cx="0" cy="0"/>
        </a:xfrm>
      </p:grpSpPr>
      <p:sp>
        <p:nvSpPr>
          <p:cNvPr id="175" name="Google Shape;175;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6" name="Google Shape;176;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7" name="Google Shape;177;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78" name="Google Shape;178;p19"/>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79" name="Google Shape;179;p19"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8"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4 Content">
  <p:cSld name="Title and 4 Content">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3" name="Google Shape;183;p20"/>
          <p:cNvSpPr txBox="1">
            <a:spLocks noGrp="1"/>
          </p:cNvSpPr>
          <p:nvPr>
            <p:ph type="body" idx="1"/>
          </p:nvPr>
        </p:nvSpPr>
        <p:spPr>
          <a:xfrm>
            <a:off x="457200" y="160020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4" name="Google Shape;184;p2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5" name="Google Shape;185;p2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6" name="Google Shape;186;p2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87" name="Google Shape;187;p20"/>
          <p:cNvSpPr txBox="1">
            <a:spLocks noGrp="1"/>
          </p:cNvSpPr>
          <p:nvPr>
            <p:ph type="body" idx="2"/>
          </p:nvPr>
        </p:nvSpPr>
        <p:spPr>
          <a:xfrm>
            <a:off x="473720" y="264168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8" name="Google Shape;188;p20"/>
          <p:cNvSpPr txBox="1">
            <a:spLocks noGrp="1"/>
          </p:cNvSpPr>
          <p:nvPr>
            <p:ph type="body" idx="3"/>
          </p:nvPr>
        </p:nvSpPr>
        <p:spPr>
          <a:xfrm>
            <a:off x="457200" y="368316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9" name="Google Shape;189;p20"/>
          <p:cNvSpPr txBox="1">
            <a:spLocks noGrp="1"/>
          </p:cNvSpPr>
          <p:nvPr>
            <p:ph type="body" idx="4"/>
          </p:nvPr>
        </p:nvSpPr>
        <p:spPr>
          <a:xfrm>
            <a:off x="457200" y="472464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6"/>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7" name="Google Shape;57;p6"/>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8" name="Google Shape;58;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9" name="Google Shape;59;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0" name="Google Shape;60;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5" name="Google Shape;75;p8"/>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6" name="Google Shape;76;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7" name="Google Shape;77;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8" name="Google Shape;78;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9" name="Google Shape;79;p8"/>
          <p:cNvSpPr txBox="1">
            <a:spLocks noGrp="1"/>
          </p:cNvSpPr>
          <p:nvPr>
            <p:ph type="body" idx="2"/>
          </p:nvPr>
        </p:nvSpPr>
        <p:spPr>
          <a:xfrm>
            <a:off x="457200" y="3657600"/>
            <a:ext cx="8229600" cy="2209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88"/>
        <p:cNvGrpSpPr/>
        <p:nvPr/>
      </p:nvGrpSpPr>
      <p:grpSpPr>
        <a:xfrm>
          <a:off x="0" y="0"/>
          <a:ext cx="0" cy="0"/>
          <a:chOff x="0" y="0"/>
          <a:chExt cx="0" cy="0"/>
        </a:xfrm>
      </p:grpSpPr>
      <p:sp>
        <p:nvSpPr>
          <p:cNvPr id="89" name="Google Shape;89;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0"/>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1" name="Google Shape;91;p1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2" name="Google Shape;92;p1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3" name="Google Shape;93;p1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94" name="Google Shape;94;p10"/>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5" name="Google Shape;95;p10"/>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6" name="Google Shape;96;p10"/>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7" name="Google Shape;97;p10"/>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8" name="Google Shape;98;p10"/>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9" name="Google Shape;99;p10"/>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0" name="Google Shape;100;p10"/>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1" name="Google Shape;101;p10"/>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2" name="Google Shape;102;p10"/>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3" name="Google Shape;103;p10"/>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4" name="Google Shape;104;p10"/>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5" name="Google Shape;105;p10"/>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6" name="Google Shape;106;p10"/>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07"/>
        <p:cNvGrpSpPr/>
        <p:nvPr/>
      </p:nvGrpSpPr>
      <p:grpSpPr>
        <a:xfrm>
          <a:off x="0" y="0"/>
          <a:ext cx="0" cy="0"/>
          <a:chOff x="0" y="0"/>
          <a:chExt cx="0" cy="0"/>
        </a:xfrm>
      </p:grpSpPr>
      <p:sp>
        <p:nvSpPr>
          <p:cNvPr id="108" name="Google Shape;108;p1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1"/>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0" name="Google Shape;110;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1" name="Google Shape;111;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2" name="Google Shape;112;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13" name="Google Shape;113;p11"/>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4" name="Google Shape;114;p11"/>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5"/>
        <p:cNvGrpSpPr/>
        <p:nvPr/>
      </p:nvGrpSpPr>
      <p:grpSpPr>
        <a:xfrm>
          <a:off x="0" y="0"/>
          <a:ext cx="0" cy="0"/>
          <a:chOff x="0" y="0"/>
          <a:chExt cx="0" cy="0"/>
        </a:xfrm>
      </p:grpSpPr>
      <p:sp>
        <p:nvSpPr>
          <p:cNvPr id="116" name="Google Shape;116;p12"/>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17" name="Google Shape;117;p12"/>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Google Shape;118;p12"/>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lstStyle>
            <a:lvl1pPr marR="0" lvl="0" algn="l" rtl="0">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19" name="Google Shape;119;p1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0" name="Google Shape;120;p1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1" name="Google Shape;121;p1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22" name="Google Shape;122;p1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23" name="Google Shape;123;p1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25"/>
        <p:cNvGrpSpPr/>
        <p:nvPr/>
      </p:nvGrpSpPr>
      <p:grpSpPr>
        <a:xfrm>
          <a:off x="0" y="0"/>
          <a:ext cx="0" cy="0"/>
          <a:chOff x="0" y="0"/>
          <a:chExt cx="0" cy="0"/>
        </a:xfrm>
      </p:grpSpPr>
      <p:sp>
        <p:nvSpPr>
          <p:cNvPr id="126" name="Google Shape;126;p13"/>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13"/>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28" name="Google Shape;128;p13"/>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9" name="Google Shape;129;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0" name="Google Shape;130;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1" name="Google Shape;131;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4"/>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273050" algn="l" rtl="0">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5" name="Google Shape;135;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6" name="Google Shape;136;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7" name="Google Shape;137;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5" name="Google Shape;15;p1" descr="Pearson Logo"/>
          <p:cNvPicPr preferRelativeResize="0"/>
          <p:nvPr/>
        </p:nvPicPr>
        <p:blipFill rotWithShape="1">
          <a:blip r:embed="rId17">
            <a:alphaModFix/>
          </a:blip>
          <a:srcRect/>
          <a:stretch/>
        </p:blipFill>
        <p:spPr>
          <a:xfrm>
            <a:off x="457200" y="6376789"/>
            <a:ext cx="918000" cy="279915"/>
          </a:xfrm>
          <a:prstGeom prst="rect">
            <a:avLst/>
          </a:prstGeom>
          <a:noFill/>
          <a:ln>
            <a:noFill/>
          </a:ln>
        </p:spPr>
      </p:pic>
      <p:sp>
        <p:nvSpPr>
          <p:cNvPr id="16" name="Google Shape;16;p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
        <p:nvSpPr>
          <p:cNvPr id="17" name="Google Shape;17;p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1.jpg"/><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w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13.w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17.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19.w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1.xml"/><Relationship Id="rId7" Type="http://schemas.openxmlformats.org/officeDocument/2006/relationships/image" Target="../media/image21.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20.wmf"/><Relationship Id="rId4" Type="http://schemas.openxmlformats.org/officeDocument/2006/relationships/oleObject" Target="../embeddings/oleObject13.bin"/><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24.wmf"/></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9.wmf"/><Relationship Id="rId5" Type="http://schemas.openxmlformats.org/officeDocument/2006/relationships/oleObject" Target="../embeddings/oleObject19.bin"/><Relationship Id="rId4" Type="http://schemas.openxmlformats.org/officeDocument/2006/relationships/image" Target="../media/image28.wmf"/></Relationships>
</file>

<file path=ppt/slides/_rels/slide21.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4.wmf"/><Relationship Id="rId2" Type="http://schemas.openxmlformats.org/officeDocument/2006/relationships/slideLayout" Target="../slideLayouts/slideLayout10.xml"/><Relationship Id="rId1" Type="http://schemas.openxmlformats.org/officeDocument/2006/relationships/vmlDrawing" Target="../drawings/vmlDrawing12.vml"/><Relationship Id="rId6" Type="http://schemas.openxmlformats.org/officeDocument/2006/relationships/image" Target="../media/image31.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23.bin"/></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image" Target="../media/image37.wmf"/><Relationship Id="rId5" Type="http://schemas.openxmlformats.org/officeDocument/2006/relationships/oleObject" Target="../embeddings/oleObject26.bin"/><Relationship Id="rId4" Type="http://schemas.openxmlformats.org/officeDocument/2006/relationships/image" Target="../media/image36.wmf"/><Relationship Id="rId9"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5.xml"/><Relationship Id="rId1" Type="http://schemas.openxmlformats.org/officeDocument/2006/relationships/vmlDrawing" Target="../drawings/vmlDrawing14.vml"/><Relationship Id="rId4" Type="http://schemas.openxmlformats.org/officeDocument/2006/relationships/image" Target="../media/image42.wmf"/></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3.xml"/><Relationship Id="rId1" Type="http://schemas.openxmlformats.org/officeDocument/2006/relationships/vmlDrawing" Target="../drawings/vmlDrawing15.vml"/><Relationship Id="rId5" Type="http://schemas.openxmlformats.org/officeDocument/2006/relationships/image" Target="../media/image51.jpg"/><Relationship Id="rId4" Type="http://schemas.openxmlformats.org/officeDocument/2006/relationships/image" Target="../media/image50.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5.jpg"/><Relationship Id="rId5" Type="http://schemas.openxmlformats.org/officeDocument/2006/relationships/oleObject" Target="../embeddings/oleObject2.bin"/><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5.xml"/><Relationship Id="rId1" Type="http://schemas.openxmlformats.org/officeDocument/2006/relationships/vmlDrawing" Target="../drawings/vmlDrawing16.vml"/><Relationship Id="rId4" Type="http://schemas.openxmlformats.org/officeDocument/2006/relationships/image" Target="../media/image57.wmf"/></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Title 1"/>
          <p:cNvSpPr txBox="1">
            <a:spLocks noGrp="1"/>
          </p:cNvSpPr>
          <p:nvPr>
            <p:ph type="title"/>
          </p:nvPr>
        </p:nvSpPr>
        <p:spPr>
          <a:xfrm>
            <a:off x="457200" y="193965"/>
            <a:ext cx="8249478"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Business Analytics: Methods, </a:t>
            </a:r>
            <a:r>
              <a:rPr lang="en-US" sz="3600" b="1" i="0" u="none" strike="noStrike" cap="none" dirty="0" smtClean="0">
                <a:solidFill>
                  <a:srgbClr val="007FA3"/>
                </a:solidFill>
                <a:latin typeface="+mj-lt"/>
                <a:ea typeface="Arial"/>
                <a:cs typeface="Arial"/>
                <a:sym typeface="Arial"/>
              </a:rPr>
              <a:t>Models</a:t>
            </a:r>
            <a:r>
              <a:rPr lang="en-US" sz="3600" b="1" i="0" u="none" strike="noStrike" cap="none" dirty="0">
                <a:solidFill>
                  <a:srgbClr val="007FA3"/>
                </a:solidFill>
                <a:latin typeface="+mj-lt"/>
                <a:ea typeface="Arial"/>
                <a:cs typeface="Arial"/>
                <a:sym typeface="Arial"/>
              </a:rPr>
              <a:t>, and Decisions</a:t>
            </a:r>
            <a:endParaRPr sz="3600" b="1" i="0" u="none" strike="noStrike" cap="none" dirty="0">
              <a:solidFill>
                <a:srgbClr val="007FA3"/>
              </a:solidFill>
              <a:latin typeface="+mj-lt"/>
              <a:ea typeface="Arial"/>
              <a:cs typeface="Arial"/>
              <a:sym typeface="Arial"/>
            </a:endParaRPr>
          </a:p>
        </p:txBody>
      </p:sp>
      <p:sp>
        <p:nvSpPr>
          <p:cNvPr id="213" name="Text Placeholder 2"/>
          <p:cNvSpPr txBox="1">
            <a:spLocks noGrp="1"/>
          </p:cNvSpPr>
          <p:nvPr>
            <p:ph type="body" idx="1"/>
          </p:nvPr>
        </p:nvSpPr>
        <p:spPr>
          <a:xfrm>
            <a:off x="457200" y="1366920"/>
            <a:ext cx="1905000" cy="3856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smtClean="0">
                <a:solidFill>
                  <a:srgbClr val="007FA3"/>
                </a:solidFill>
                <a:latin typeface="+mn-lt"/>
                <a:ea typeface="Arial"/>
                <a:cs typeface="Arial"/>
                <a:sym typeface="Arial"/>
              </a:rPr>
              <a:t>Third Edition</a:t>
            </a:r>
            <a:endParaRPr sz="2000" b="0" i="0" u="none" strike="noStrike" cap="none" dirty="0">
              <a:solidFill>
                <a:srgbClr val="007FA3"/>
              </a:solidFill>
              <a:latin typeface="+mn-lt"/>
              <a:ea typeface="Arial"/>
              <a:cs typeface="Arial"/>
              <a:sym typeface="Arial"/>
            </a:endParaRPr>
          </a:p>
        </p:txBody>
      </p:sp>
      <p:sp>
        <p:nvSpPr>
          <p:cNvPr id="214" name="Text Placeholder 3"/>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marR="0" lvl="0" indent="0" algn="ctr" rtl="0">
              <a:spcBef>
                <a:spcPts val="0"/>
              </a:spcBef>
              <a:spcAft>
                <a:spcPts val="0"/>
              </a:spcAft>
              <a:buClr>
                <a:srgbClr val="007FA3"/>
              </a:buClr>
              <a:buSzPts val="4000"/>
              <a:buFont typeface="Arial"/>
              <a:buNone/>
            </a:pPr>
            <a:r>
              <a:rPr lang="en-US" sz="4000" b="1" i="0" u="none" strike="noStrike" cap="none" dirty="0">
                <a:solidFill>
                  <a:schemeClr val="dk1"/>
                </a:solidFill>
                <a:latin typeface="+mn-lt"/>
                <a:ea typeface="Arial"/>
                <a:cs typeface="Arial"/>
                <a:sym typeface="Arial"/>
              </a:rPr>
              <a:t>Chapter </a:t>
            </a:r>
            <a:r>
              <a:rPr lang="en-US" sz="4000" b="1" dirty="0" smtClean="0">
                <a:latin typeface="+mn-lt"/>
              </a:rPr>
              <a:t>12</a:t>
            </a:r>
            <a:endParaRPr sz="4000" b="0" i="0" u="none" strike="noStrike" cap="none" dirty="0">
              <a:solidFill>
                <a:schemeClr val="dk1"/>
              </a:solidFill>
              <a:latin typeface="+mn-lt"/>
              <a:ea typeface="Arial"/>
              <a:cs typeface="Arial"/>
              <a:sym typeface="Arial"/>
            </a:endParaRPr>
          </a:p>
        </p:txBody>
      </p:sp>
      <p:sp>
        <p:nvSpPr>
          <p:cNvPr id="217" name="Text Placeholder 6"/>
          <p:cNvSpPr txBox="1">
            <a:spLocks noGrp="1"/>
          </p:cNvSpPr>
          <p:nvPr>
            <p:ph type="body" idx="2"/>
          </p:nvPr>
        </p:nvSpPr>
        <p:spPr>
          <a:xfrm>
            <a:off x="4897001" y="3542920"/>
            <a:ext cx="3617198" cy="1129664"/>
          </a:xfrm>
          <a:prstGeom prst="rect">
            <a:avLst/>
          </a:prstGeom>
          <a:noFill/>
          <a:ln>
            <a:noFill/>
          </a:ln>
        </p:spPr>
        <p:txBody>
          <a:bodyPr spcFirstLastPara="1" wrap="square" lIns="0" tIns="0" rIns="0" bIns="0" anchor="b" anchorCtr="0">
            <a:noAutofit/>
          </a:bodyPr>
          <a:lstStyle/>
          <a:p>
            <a:pPr marL="0" lvl="0" indent="0" algn="ctr">
              <a:buSzPts val="3600"/>
            </a:pPr>
            <a:r>
              <a:rPr lang="en-US" sz="3600" dirty="0">
                <a:latin typeface="+mn-lt"/>
              </a:rPr>
              <a:t>Simulation and Risk Analysis</a:t>
            </a:r>
          </a:p>
        </p:txBody>
      </p:sp>
      <p:pic>
        <p:nvPicPr>
          <p:cNvPr id="8" name="Picture 5" descr="Front Cover: Business Analytics: Methods, Models, and Decisions Third Edition by Evan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325" y="1905000"/>
            <a:ext cx="3470275"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215" name="Text Placeholder 4"/>
          <p:cNvSpPr txBox="1">
            <a:spLocks noGrp="1"/>
          </p:cNvSpPr>
          <p:nvPr>
            <p:ph type="body" idx="3"/>
          </p:nvPr>
        </p:nvSpPr>
        <p:spPr>
          <a:xfrm>
            <a:off x="1719073" y="6448760"/>
            <a:ext cx="5935408" cy="260432"/>
          </a:xfrm>
          <a:prstGeom prst="rect">
            <a:avLst/>
          </a:prstGeom>
          <a:noFill/>
          <a:ln>
            <a:noFill/>
          </a:ln>
        </p:spPr>
        <p:txBody>
          <a:bodyPr spcFirstLastPara="1" wrap="square" lIns="0" tIns="0" rIns="0" bIns="0" anchor="t" anchorCtr="0">
            <a:noAutofit/>
          </a:bodyPr>
          <a:lstStyle/>
          <a:p>
            <a:pPr marL="0" lvl="0" indent="0" algn="ctr">
              <a:buClr>
                <a:srgbClr val="000000"/>
              </a:buClr>
              <a:buSzPts val="1200"/>
            </a:pP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Copyright </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2020, 2016</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2013 Pearson Education, Inc. All Rights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Reserved</a:t>
            </a:r>
            <a:endPar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endParaRPr>
          </a:p>
        </p:txBody>
      </p:sp>
    </p:spTree>
    <p:extLst>
      <p:ext uri="{BB962C8B-B14F-4D97-AF65-F5344CB8AC3E}">
        <p14:creationId xmlns:p14="http://schemas.microsoft.com/office/powerpoint/2010/main" val="40264778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Example 12.3: Sampling from the Distribution of Dice Outcomes</a:t>
            </a:r>
            <a:endParaRPr lang="en-US" dirty="0">
              <a:latin typeface="+mj-lt"/>
            </a:endParaRPr>
          </a:p>
        </p:txBody>
      </p:sp>
      <p:pic>
        <p:nvPicPr>
          <p:cNvPr id="9" name="Picture 8" descr="A table has 11 rows and 3 columns. The columns have the following headings from left to right. x, f of x, and upper F of x. The row entries are as follows. Row 1. 2, 0.0278, 0.0278. Row 2. 3, 0.0556, 0.0833. Row 3. 4, 0.0833, 0.1667. Row 4. 5, 0.1111, 0.2778. Row 5. 6, 0.1389, 0.4167. Row 6. 7, 0.1667, 0.5833. Row 7. 8, 0.1389, 0.7222. Row 8. 9, 0.1111, 0.8333. Row 9. 10, 0.0833, 0.9167. Row 10. 11, 0.0556, 0.9722. Row 11. 12, 0.0278, 1.0000."/>
          <p:cNvPicPr>
            <a:picLocks noChangeAspect="1"/>
          </p:cNvPicPr>
          <p:nvPr/>
        </p:nvPicPr>
        <p:blipFill>
          <a:blip r:embed="rId3"/>
          <a:stretch>
            <a:fillRect/>
          </a:stretch>
        </p:blipFill>
        <p:spPr>
          <a:xfrm>
            <a:off x="1694592" y="1582110"/>
            <a:ext cx="2206943" cy="3346994"/>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0683005"/>
              </p:ext>
            </p:extLst>
          </p:nvPr>
        </p:nvGraphicFramePr>
        <p:xfrm>
          <a:off x="4541520" y="1591452"/>
          <a:ext cx="2846832" cy="3291840"/>
        </p:xfrm>
        <a:graphic>
          <a:graphicData uri="http://schemas.openxmlformats.org/drawingml/2006/table">
            <a:tbl>
              <a:tblPr firstRow="1" bandRow="1">
                <a:tableStyleId>{5940675A-B579-460E-94D1-54222C63F5DA}</a:tableStyleId>
              </a:tblPr>
              <a:tblGrid>
                <a:gridCol w="1905000">
                  <a:extLst>
                    <a:ext uri="{9D8B030D-6E8A-4147-A177-3AD203B41FA5}">
                      <a16:colId xmlns:a16="http://schemas.microsoft.com/office/drawing/2014/main" val="754369279"/>
                    </a:ext>
                  </a:extLst>
                </a:gridCol>
                <a:gridCol w="941832">
                  <a:extLst>
                    <a:ext uri="{9D8B030D-6E8A-4147-A177-3AD203B41FA5}">
                      <a16:colId xmlns:a16="http://schemas.microsoft.com/office/drawing/2014/main" val="1420233287"/>
                    </a:ext>
                  </a:extLst>
                </a:gridCol>
              </a:tblGrid>
              <a:tr h="237744">
                <a:tc>
                  <a:txBody>
                    <a:bodyPr/>
                    <a:lstStyle/>
                    <a:p>
                      <a:r>
                        <a:rPr lang="en-US" sz="1200" b="1" dirty="0" smtClean="0"/>
                        <a:t>Interval</a:t>
                      </a:r>
                      <a:endParaRPr lang="en-US" sz="1200" b="1" dirty="0"/>
                    </a:p>
                  </a:txBody>
                  <a:tcPr/>
                </a:tc>
                <a:tc>
                  <a:txBody>
                    <a:bodyPr/>
                    <a:lstStyle/>
                    <a:p>
                      <a:r>
                        <a:rPr lang="en-US" sz="1200" b="1" dirty="0" smtClean="0"/>
                        <a:t>Outcome</a:t>
                      </a:r>
                      <a:endParaRPr lang="en-US" sz="1200" b="1" dirty="0"/>
                    </a:p>
                  </a:txBody>
                  <a:tcPr/>
                </a:tc>
                <a:extLst>
                  <a:ext uri="{0D108BD9-81ED-4DB2-BD59-A6C34878D82A}">
                    <a16:rowId xmlns:a16="http://schemas.microsoft.com/office/drawing/2014/main" val="123412161"/>
                  </a:ext>
                </a:extLst>
              </a:tr>
              <a:tr h="237744">
                <a:tc>
                  <a:txBody>
                    <a:bodyPr/>
                    <a:lstStyle/>
                    <a:p>
                      <a:r>
                        <a:rPr lang="en-US" sz="1200" dirty="0" smtClean="0"/>
                        <a:t>≥ 0 and &lt; 0.0278</a:t>
                      </a:r>
                      <a:endParaRPr lang="en-US" sz="1200" dirty="0"/>
                    </a:p>
                  </a:txBody>
                  <a:tcPr/>
                </a:tc>
                <a:tc>
                  <a:txBody>
                    <a:bodyPr/>
                    <a:lstStyle/>
                    <a:p>
                      <a:pPr algn="ctr"/>
                      <a:r>
                        <a:rPr lang="en-US" sz="1200" dirty="0" smtClean="0"/>
                        <a:t>2</a:t>
                      </a:r>
                      <a:endParaRPr lang="en-US" sz="1200" dirty="0"/>
                    </a:p>
                  </a:txBody>
                  <a:tcPr/>
                </a:tc>
                <a:extLst>
                  <a:ext uri="{0D108BD9-81ED-4DB2-BD59-A6C34878D82A}">
                    <a16:rowId xmlns:a16="http://schemas.microsoft.com/office/drawing/2014/main" val="947475526"/>
                  </a:ext>
                </a:extLst>
              </a:tr>
              <a:tr h="2286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 0.0278 and &lt; 0.0833</a:t>
                      </a:r>
                    </a:p>
                  </a:txBody>
                  <a:tcPr/>
                </a:tc>
                <a:tc>
                  <a:txBody>
                    <a:bodyPr/>
                    <a:lstStyle/>
                    <a:p>
                      <a:pPr algn="ctr"/>
                      <a:r>
                        <a:rPr lang="en-US" sz="1200" dirty="0" smtClean="0"/>
                        <a:t>3</a:t>
                      </a:r>
                      <a:endParaRPr lang="en-US" sz="1200" dirty="0"/>
                    </a:p>
                  </a:txBody>
                  <a:tcPr/>
                </a:tc>
                <a:extLst>
                  <a:ext uri="{0D108BD9-81ED-4DB2-BD59-A6C34878D82A}">
                    <a16:rowId xmlns:a16="http://schemas.microsoft.com/office/drawing/2014/main" val="2170419932"/>
                  </a:ext>
                </a:extLst>
              </a:tr>
              <a:tr h="23268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 0.0833 and &lt; 0.1667</a:t>
                      </a:r>
                    </a:p>
                  </a:txBody>
                  <a:tcPr/>
                </a:tc>
                <a:tc>
                  <a:txBody>
                    <a:bodyPr/>
                    <a:lstStyle/>
                    <a:p>
                      <a:pPr algn="ctr"/>
                      <a:r>
                        <a:rPr lang="en-US" sz="1200" dirty="0" smtClean="0"/>
                        <a:t>4</a:t>
                      </a:r>
                      <a:endParaRPr lang="en-US" sz="1200" dirty="0"/>
                    </a:p>
                  </a:txBody>
                  <a:tcPr/>
                </a:tc>
                <a:extLst>
                  <a:ext uri="{0D108BD9-81ED-4DB2-BD59-A6C34878D82A}">
                    <a16:rowId xmlns:a16="http://schemas.microsoft.com/office/drawing/2014/main" val="3259074925"/>
                  </a:ext>
                </a:extLst>
              </a:tr>
              <a:tr h="26011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 0.1667 and &lt; 0.2778</a:t>
                      </a:r>
                    </a:p>
                  </a:txBody>
                  <a:tcPr/>
                </a:tc>
                <a:tc>
                  <a:txBody>
                    <a:bodyPr/>
                    <a:lstStyle/>
                    <a:p>
                      <a:pPr algn="ctr"/>
                      <a:r>
                        <a:rPr lang="en-US" sz="1200" dirty="0" smtClean="0"/>
                        <a:t>5</a:t>
                      </a:r>
                      <a:endParaRPr lang="en-US" sz="1200" dirty="0"/>
                    </a:p>
                  </a:txBody>
                  <a:tcPr/>
                </a:tc>
                <a:extLst>
                  <a:ext uri="{0D108BD9-81ED-4DB2-BD59-A6C34878D82A}">
                    <a16:rowId xmlns:a16="http://schemas.microsoft.com/office/drawing/2014/main" val="3915650918"/>
                  </a:ext>
                </a:extLst>
              </a:tr>
              <a:tr h="25097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 0.2778 and &lt; 0.4167</a:t>
                      </a:r>
                    </a:p>
                  </a:txBody>
                  <a:tcPr/>
                </a:tc>
                <a:tc>
                  <a:txBody>
                    <a:bodyPr/>
                    <a:lstStyle/>
                    <a:p>
                      <a:pPr algn="ctr"/>
                      <a:r>
                        <a:rPr lang="en-US" sz="1200" dirty="0" smtClean="0"/>
                        <a:t>6</a:t>
                      </a:r>
                      <a:endParaRPr lang="en-US" sz="1200" dirty="0"/>
                    </a:p>
                  </a:txBody>
                  <a:tcPr/>
                </a:tc>
                <a:extLst>
                  <a:ext uri="{0D108BD9-81ED-4DB2-BD59-A6C34878D82A}">
                    <a16:rowId xmlns:a16="http://schemas.microsoft.com/office/drawing/2014/main" val="2414985367"/>
                  </a:ext>
                </a:extLst>
              </a:tr>
              <a:tr h="25097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 0.4167 and &lt; 0.5833</a:t>
                      </a:r>
                    </a:p>
                  </a:txBody>
                  <a:tcPr/>
                </a:tc>
                <a:tc>
                  <a:txBody>
                    <a:bodyPr/>
                    <a:lstStyle/>
                    <a:p>
                      <a:pPr algn="ctr"/>
                      <a:r>
                        <a:rPr lang="en-US" sz="1200" dirty="0" smtClean="0"/>
                        <a:t>7</a:t>
                      </a:r>
                      <a:endParaRPr lang="en-US" sz="1200" dirty="0"/>
                    </a:p>
                  </a:txBody>
                  <a:tcPr/>
                </a:tc>
                <a:extLst>
                  <a:ext uri="{0D108BD9-81ED-4DB2-BD59-A6C34878D82A}">
                    <a16:rowId xmlns:a16="http://schemas.microsoft.com/office/drawing/2014/main" val="417222967"/>
                  </a:ext>
                </a:extLst>
              </a:tr>
              <a:tr h="26011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 0.5833 and &lt; 0.7222</a:t>
                      </a:r>
                    </a:p>
                  </a:txBody>
                  <a:tcPr/>
                </a:tc>
                <a:tc>
                  <a:txBody>
                    <a:bodyPr/>
                    <a:lstStyle/>
                    <a:p>
                      <a:pPr algn="ctr"/>
                      <a:r>
                        <a:rPr lang="en-US" sz="1200" dirty="0" smtClean="0"/>
                        <a:t>8</a:t>
                      </a:r>
                      <a:endParaRPr lang="en-US" sz="1200" dirty="0"/>
                    </a:p>
                  </a:txBody>
                  <a:tcPr/>
                </a:tc>
                <a:extLst>
                  <a:ext uri="{0D108BD9-81ED-4DB2-BD59-A6C34878D82A}">
                    <a16:rowId xmlns:a16="http://schemas.microsoft.com/office/drawing/2014/main" val="1337136310"/>
                  </a:ext>
                </a:extLst>
              </a:tr>
              <a:tr h="24182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 0.7222 and &lt; 0.8323</a:t>
                      </a:r>
                    </a:p>
                  </a:txBody>
                  <a:tcPr/>
                </a:tc>
                <a:tc>
                  <a:txBody>
                    <a:bodyPr/>
                    <a:lstStyle/>
                    <a:p>
                      <a:pPr algn="ctr"/>
                      <a:r>
                        <a:rPr lang="en-US" sz="1200" dirty="0" smtClean="0"/>
                        <a:t>9</a:t>
                      </a:r>
                      <a:endParaRPr lang="en-US" sz="1200" dirty="0"/>
                    </a:p>
                  </a:txBody>
                  <a:tcPr/>
                </a:tc>
                <a:extLst>
                  <a:ext uri="{0D108BD9-81ED-4DB2-BD59-A6C34878D82A}">
                    <a16:rowId xmlns:a16="http://schemas.microsoft.com/office/drawing/2014/main" val="2563140947"/>
                  </a:ext>
                </a:extLst>
              </a:tr>
              <a:tr h="24182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 0.8323 and &lt; 0.9167</a:t>
                      </a:r>
                    </a:p>
                  </a:txBody>
                  <a:tcPr/>
                </a:tc>
                <a:tc>
                  <a:txBody>
                    <a:bodyPr/>
                    <a:lstStyle/>
                    <a:p>
                      <a:pPr algn="ctr"/>
                      <a:r>
                        <a:rPr lang="en-US" sz="1200" dirty="0" smtClean="0"/>
                        <a:t>10</a:t>
                      </a:r>
                      <a:endParaRPr lang="en-US" sz="1200" dirty="0"/>
                    </a:p>
                  </a:txBody>
                  <a:tcPr/>
                </a:tc>
                <a:extLst>
                  <a:ext uri="{0D108BD9-81ED-4DB2-BD59-A6C34878D82A}">
                    <a16:rowId xmlns:a16="http://schemas.microsoft.com/office/drawing/2014/main" val="1523726063"/>
                  </a:ext>
                </a:extLst>
              </a:tr>
              <a:tr h="23774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 0.9167 and &lt; 0.9722</a:t>
                      </a:r>
                    </a:p>
                  </a:txBody>
                  <a:tcPr/>
                </a:tc>
                <a:tc>
                  <a:txBody>
                    <a:bodyPr/>
                    <a:lstStyle/>
                    <a:p>
                      <a:pPr algn="ctr"/>
                      <a:r>
                        <a:rPr lang="en-US" sz="1200" dirty="0" smtClean="0"/>
                        <a:t>11</a:t>
                      </a:r>
                      <a:endParaRPr lang="en-US" sz="1200" dirty="0"/>
                    </a:p>
                  </a:txBody>
                  <a:tcPr/>
                </a:tc>
                <a:extLst>
                  <a:ext uri="{0D108BD9-81ED-4DB2-BD59-A6C34878D82A}">
                    <a16:rowId xmlns:a16="http://schemas.microsoft.com/office/drawing/2014/main" val="3117760544"/>
                  </a:ext>
                </a:extLst>
              </a:tr>
              <a:tr h="2194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 0.9722 and &lt; 1.000</a:t>
                      </a:r>
                    </a:p>
                  </a:txBody>
                  <a:tcPr/>
                </a:tc>
                <a:tc>
                  <a:txBody>
                    <a:bodyPr/>
                    <a:lstStyle/>
                    <a:p>
                      <a:pPr algn="ctr"/>
                      <a:r>
                        <a:rPr lang="en-US" sz="1200" dirty="0" smtClean="0"/>
                        <a:t>12</a:t>
                      </a:r>
                      <a:endParaRPr lang="en-US" sz="1200" dirty="0"/>
                    </a:p>
                  </a:txBody>
                  <a:tcPr/>
                </a:tc>
                <a:extLst>
                  <a:ext uri="{0D108BD9-81ED-4DB2-BD59-A6C34878D82A}">
                    <a16:rowId xmlns:a16="http://schemas.microsoft.com/office/drawing/2014/main" val="3698495883"/>
                  </a:ext>
                </a:extLst>
              </a:tr>
            </a:tbl>
          </a:graphicData>
        </a:graphic>
      </p:graphicFrame>
      <p:sp>
        <p:nvSpPr>
          <p:cNvPr id="3" name="Content placeholder 2"/>
          <p:cNvSpPr>
            <a:spLocks noGrp="1"/>
          </p:cNvSpPr>
          <p:nvPr>
            <p:ph type="body" idx="1"/>
          </p:nvPr>
        </p:nvSpPr>
        <p:spPr>
          <a:xfrm>
            <a:off x="457200" y="4956048"/>
            <a:ext cx="1709928" cy="475488"/>
          </a:xfrm>
        </p:spPr>
        <p:txBody>
          <a:bodyPr/>
          <a:lstStyle/>
          <a:p>
            <a:pPr marL="256032" indent="-256032">
              <a:buSzPct val="100000"/>
            </a:pPr>
            <a:r>
              <a:rPr lang="en-US" sz="1800" dirty="0">
                <a:latin typeface="+mn-lt"/>
              </a:rPr>
              <a:t>The values of</a:t>
            </a:r>
          </a:p>
        </p:txBody>
      </p:sp>
      <p:graphicFrame>
        <p:nvGraphicFramePr>
          <p:cNvPr id="8" name="Object 7" descr="F of x"/>
          <p:cNvGraphicFramePr>
            <a:graphicFrameLocks noChangeAspect="1"/>
          </p:cNvGraphicFramePr>
          <p:nvPr>
            <p:extLst>
              <p:ext uri="{D42A27DB-BD31-4B8C-83A1-F6EECF244321}">
                <p14:modId xmlns:p14="http://schemas.microsoft.com/office/powerpoint/2010/main" val="685338028"/>
              </p:ext>
            </p:extLst>
          </p:nvPr>
        </p:nvGraphicFramePr>
        <p:xfrm>
          <a:off x="2167128" y="5132324"/>
          <a:ext cx="533400" cy="317500"/>
        </p:xfrm>
        <a:graphic>
          <a:graphicData uri="http://schemas.openxmlformats.org/presentationml/2006/ole">
            <mc:AlternateContent xmlns:mc="http://schemas.openxmlformats.org/markup-compatibility/2006">
              <mc:Choice xmlns:v="urn:schemas-microsoft-com:vml" Requires="v">
                <p:oleObj spid="_x0000_s18537" name="Equation" r:id="rId4" imgW="533160" imgH="317160" progId="Equation.DSMT4">
                  <p:embed/>
                </p:oleObj>
              </mc:Choice>
              <mc:Fallback>
                <p:oleObj name="Equation" r:id="rId4" imgW="533160" imgH="317160" progId="Equation.DSMT4">
                  <p:embed/>
                  <p:pic>
                    <p:nvPicPr>
                      <p:cNvPr id="0" name=""/>
                      <p:cNvPicPr/>
                      <p:nvPr/>
                    </p:nvPicPr>
                    <p:blipFill>
                      <a:blip r:embed="rId5"/>
                      <a:stretch>
                        <a:fillRect/>
                      </a:stretch>
                    </p:blipFill>
                    <p:spPr>
                      <a:xfrm>
                        <a:off x="2167128" y="5132324"/>
                        <a:ext cx="533400" cy="317500"/>
                      </a:xfrm>
                      <a:prstGeom prst="rect">
                        <a:avLst/>
                      </a:prstGeom>
                    </p:spPr>
                  </p:pic>
                </p:oleObj>
              </mc:Fallback>
            </mc:AlternateContent>
          </a:graphicData>
        </a:graphic>
      </p:graphicFrame>
      <p:sp>
        <p:nvSpPr>
          <p:cNvPr id="5" name="Text Placeholder 4"/>
          <p:cNvSpPr>
            <a:spLocks noGrp="1"/>
          </p:cNvSpPr>
          <p:nvPr>
            <p:ph type="body" idx="2"/>
          </p:nvPr>
        </p:nvSpPr>
        <p:spPr>
          <a:xfrm>
            <a:off x="2759720" y="5157616"/>
            <a:ext cx="5872216" cy="248628"/>
          </a:xfrm>
        </p:spPr>
        <p:txBody>
          <a:bodyPr/>
          <a:lstStyle/>
          <a:p>
            <a:pPr marL="0" indent="0">
              <a:spcBef>
                <a:spcPts val="0"/>
              </a:spcBef>
              <a:buNone/>
            </a:pPr>
            <a:r>
              <a:rPr lang="en-US" sz="1800" dirty="0">
                <a:latin typeface="+mn-lt"/>
              </a:rPr>
              <a:t>divide the interval from 0 to 1 into smaller intervals that</a:t>
            </a:r>
          </a:p>
        </p:txBody>
      </p:sp>
      <p:sp>
        <p:nvSpPr>
          <p:cNvPr id="6" name="Text Placeholder 5"/>
          <p:cNvSpPr>
            <a:spLocks noGrp="1"/>
          </p:cNvSpPr>
          <p:nvPr>
            <p:ph type="body" idx="3"/>
          </p:nvPr>
        </p:nvSpPr>
        <p:spPr>
          <a:xfrm>
            <a:off x="704088" y="5470252"/>
            <a:ext cx="7982712" cy="866540"/>
          </a:xfrm>
        </p:spPr>
        <p:txBody>
          <a:bodyPr/>
          <a:lstStyle/>
          <a:p>
            <a:pPr marL="0" indent="0">
              <a:spcBef>
                <a:spcPts val="0"/>
              </a:spcBef>
              <a:buSzPct val="100000"/>
              <a:buNone/>
            </a:pPr>
            <a:r>
              <a:rPr lang="en-US" sz="1800" dirty="0">
                <a:latin typeface="+mn-lt"/>
              </a:rPr>
              <a:t>correspond to the probabilities of the outcomes. To generate an outcome from this distribution, all we need to do is to select a random number and determine the interval into which it falls.</a:t>
            </a:r>
          </a:p>
        </p:txBody>
      </p:sp>
    </p:spTree>
    <p:extLst>
      <p:ext uri="{BB962C8B-B14F-4D97-AF65-F5344CB8AC3E}">
        <p14:creationId xmlns:p14="http://schemas.microsoft.com/office/powerpoint/2010/main" val="4141528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mj-lt"/>
              </a:rPr>
              <a:t>Example 12.4: Using the VLOOKUP Function for Random Variate Generation</a:t>
            </a:r>
            <a:endParaRPr lang="en-US" sz="3200" dirty="0">
              <a:latin typeface="+mj-lt"/>
            </a:endParaRPr>
          </a:p>
        </p:txBody>
      </p:sp>
      <p:sp>
        <p:nvSpPr>
          <p:cNvPr id="3" name="Content placeholder 2"/>
          <p:cNvSpPr>
            <a:spLocks noGrp="1"/>
          </p:cNvSpPr>
          <p:nvPr>
            <p:ph type="body" idx="1"/>
          </p:nvPr>
        </p:nvSpPr>
        <p:spPr>
          <a:xfrm>
            <a:off x="457200" y="1600200"/>
            <a:ext cx="8229600" cy="960120"/>
          </a:xfrm>
        </p:spPr>
        <p:txBody>
          <a:bodyPr/>
          <a:lstStyle/>
          <a:p>
            <a:pPr marL="256032" indent="-256032">
              <a:buSzPct val="100000"/>
            </a:pPr>
            <a:r>
              <a:rPr lang="en-US" sz="2400" dirty="0" smtClean="0">
                <a:latin typeface="+mn-lt"/>
              </a:rPr>
              <a:t>Sample </a:t>
            </a:r>
            <a:r>
              <a:rPr lang="en-US" sz="2400" dirty="0">
                <a:latin typeface="+mn-lt"/>
              </a:rPr>
              <a:t>from the </a:t>
            </a:r>
            <a:r>
              <a:rPr lang="en-US" sz="2400" dirty="0" smtClean="0">
                <a:latin typeface="+mn-lt"/>
              </a:rPr>
              <a:t>probability distribution </a:t>
            </a:r>
            <a:r>
              <a:rPr lang="en-US" sz="2400" dirty="0">
                <a:latin typeface="+mn-lt"/>
              </a:rPr>
              <a:t>of the predicted change in the Dow </a:t>
            </a:r>
            <a:r>
              <a:rPr lang="en-US" sz="2400" dirty="0" smtClean="0">
                <a:latin typeface="+mn-lt"/>
              </a:rPr>
              <a:t>Jones Industrial </a:t>
            </a:r>
            <a:r>
              <a:rPr lang="en-US" sz="2400" dirty="0">
                <a:latin typeface="+mn-lt"/>
              </a:rPr>
              <a:t>Average </a:t>
            </a:r>
            <a:r>
              <a:rPr lang="en-US" sz="2400" dirty="0" smtClean="0">
                <a:latin typeface="+mn-lt"/>
              </a:rPr>
              <a:t>index.</a:t>
            </a:r>
          </a:p>
        </p:txBody>
      </p:sp>
      <p:sp>
        <p:nvSpPr>
          <p:cNvPr id="4" name="Text Placeholder 3"/>
          <p:cNvSpPr>
            <a:spLocks noGrp="1"/>
          </p:cNvSpPr>
          <p:nvPr>
            <p:ph type="body" idx="2"/>
          </p:nvPr>
        </p:nvSpPr>
        <p:spPr>
          <a:xfrm>
            <a:off x="473720" y="2586816"/>
            <a:ext cx="2808976" cy="549576"/>
          </a:xfrm>
        </p:spPr>
        <p:txBody>
          <a:bodyPr/>
          <a:lstStyle/>
          <a:p>
            <a:pPr marL="256032" indent="-256032">
              <a:buSzPct val="100000"/>
            </a:pPr>
            <a:r>
              <a:rPr lang="en-US" sz="2400" dirty="0" smtClean="0">
                <a:latin typeface="+mn-lt"/>
              </a:rPr>
              <a:t>The </a:t>
            </a:r>
            <a:r>
              <a:rPr lang="en-US" sz="2400" dirty="0">
                <a:latin typeface="+mn-lt"/>
              </a:rPr>
              <a:t>formula in cell</a:t>
            </a:r>
          </a:p>
        </p:txBody>
      </p:sp>
      <p:graphicFrame>
        <p:nvGraphicFramePr>
          <p:cNvPr id="8" name="Object 7" descr="joule 2 is = V L O O K U P left parenthesis I2, $E $2 semicolon $G $10, 3 right parenthesis"/>
          <p:cNvGraphicFramePr>
            <a:graphicFrameLocks noChangeAspect="1"/>
          </p:cNvGraphicFramePr>
          <p:nvPr>
            <p:extLst>
              <p:ext uri="{D42A27DB-BD31-4B8C-83A1-F6EECF244321}">
                <p14:modId xmlns:p14="http://schemas.microsoft.com/office/powerpoint/2010/main" val="793703872"/>
              </p:ext>
            </p:extLst>
          </p:nvPr>
        </p:nvGraphicFramePr>
        <p:xfrm>
          <a:off x="3356102" y="2811292"/>
          <a:ext cx="4356100" cy="355600"/>
        </p:xfrm>
        <a:graphic>
          <a:graphicData uri="http://schemas.openxmlformats.org/presentationml/2006/ole">
            <mc:AlternateContent xmlns:mc="http://schemas.openxmlformats.org/markup-compatibility/2006">
              <mc:Choice xmlns:v="urn:schemas-microsoft-com:vml" Requires="v">
                <p:oleObj spid="_x0000_s11507" name="Equation" r:id="rId3" imgW="4356000" imgH="355320" progId="Equation.DSMT4">
                  <p:embed/>
                </p:oleObj>
              </mc:Choice>
              <mc:Fallback>
                <p:oleObj name="Equation" r:id="rId3" imgW="4356000" imgH="355320" progId="Equation.DSMT4">
                  <p:embed/>
                  <p:pic>
                    <p:nvPicPr>
                      <p:cNvPr id="0" name=""/>
                      <p:cNvPicPr/>
                      <p:nvPr/>
                    </p:nvPicPr>
                    <p:blipFill>
                      <a:blip r:embed="rId4"/>
                      <a:stretch>
                        <a:fillRect/>
                      </a:stretch>
                    </p:blipFill>
                    <p:spPr>
                      <a:xfrm>
                        <a:off x="3356102" y="2811292"/>
                        <a:ext cx="4356100" cy="355600"/>
                      </a:xfrm>
                      <a:prstGeom prst="rect">
                        <a:avLst/>
                      </a:prstGeom>
                    </p:spPr>
                  </p:pic>
                </p:oleObj>
              </mc:Fallback>
            </mc:AlternateContent>
          </a:graphicData>
        </a:graphic>
      </p:graphicFrame>
      <p:sp>
        <p:nvSpPr>
          <p:cNvPr id="6" name="Text Placeholder 5"/>
          <p:cNvSpPr>
            <a:spLocks noGrp="1"/>
          </p:cNvSpPr>
          <p:nvPr>
            <p:ph type="body" idx="3"/>
          </p:nvPr>
        </p:nvSpPr>
        <p:spPr>
          <a:xfrm>
            <a:off x="740664" y="3161953"/>
            <a:ext cx="4754880" cy="353428"/>
          </a:xfrm>
        </p:spPr>
        <p:txBody>
          <a:bodyPr/>
          <a:lstStyle/>
          <a:p>
            <a:pPr marL="0" indent="0">
              <a:spcBef>
                <a:spcPts val="0"/>
              </a:spcBef>
              <a:buSzPct val="100000"/>
              <a:buNone/>
            </a:pPr>
            <a:r>
              <a:rPr lang="en-US" sz="2400" dirty="0">
                <a:latin typeface="+mn-lt"/>
              </a:rPr>
              <a:t>which is copied down that column.</a:t>
            </a:r>
          </a:p>
        </p:txBody>
      </p:sp>
      <p:pic>
        <p:nvPicPr>
          <p:cNvPr id="5" name="Picture 4" descr="An Excel spreadsheet has three tables. Table 1 has 9 rows and 3 columns. The columns have the following headings from left to right. Change in D J I A, f of x, and upper F of x. The row entries are as follows. Row 1. Negative 20%, 0.01, 0.01. Row 2. Negative 15%, 0.05, 0.06. Row 3. Negative 10%, 0.08, 0.14. Row 4. Negative 5%, 0.15, 0.29. Row 5. 0, 0.2, 0.49. Row 6. 0.05, 0.25, 0.74. Row 7. 0.1, 0.18, 0.92. Row 8. 0.15, 0.06, 0.98. Row 9. 0.2, 0.02, 1. Table 2 has 9 rows and 2 columns. The columns have the following headings from left to right. Interval and change in D J I A. The row entries are as follows. Row 1. 0, 0.01, negative 20%. Row 2. 0.01, 0.06, negative 15%. Row 3. 0.06, 0.14, negative 10%. Row 4. 0.14, 0.29, negative 5%. Row 5. 0.29, 0.49, 0%. Row 6. 0.49, 0.74, 5%. Row 7. 0.74, 0.92, 10%. Row 8. 0.92, 0.98, 15%. Row 9. 0.98, 1, 20%. Table 3 has 10 rows and 2 columns. The columns have the following headings from left to right. Random number and outcome. The row entries are as follows. Row 1. 0.530612386, 5%. Row 2. 0.232776591, negative 5%. Row 3. 0.780924503, 10%. Row 4. 0.363267546, 0%. Row 5. 0.489479718, 0%. Row 6. 0.062832805, negative 10%. Row 7. 0.53878251, 5%. Row 8. 0.52525315, 5%. Row 9. 0.99381738, 20%. Row 10. 0.840872917,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123" y="3794965"/>
            <a:ext cx="7235952" cy="2170176"/>
          </a:xfrm>
          <a:prstGeom prst="rect">
            <a:avLst/>
          </a:prstGeom>
        </p:spPr>
      </p:pic>
    </p:spTree>
    <p:extLst>
      <p:ext uri="{BB962C8B-B14F-4D97-AF65-F5344CB8AC3E}">
        <p14:creationId xmlns:p14="http://schemas.microsoft.com/office/powerpoint/2010/main" val="3603386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Uniform Distributions</a:t>
            </a:r>
            <a:endParaRPr lang="en-US" dirty="0">
              <a:latin typeface="+mj-lt"/>
            </a:endParaRPr>
          </a:p>
        </p:txBody>
      </p:sp>
      <p:sp>
        <p:nvSpPr>
          <p:cNvPr id="3" name="Content placeholder 2"/>
          <p:cNvSpPr>
            <a:spLocks noGrp="1"/>
          </p:cNvSpPr>
          <p:nvPr>
            <p:ph type="body" idx="1"/>
          </p:nvPr>
        </p:nvSpPr>
        <p:spPr>
          <a:xfrm>
            <a:off x="457200" y="1600201"/>
            <a:ext cx="8068491" cy="1033272"/>
          </a:xfrm>
        </p:spPr>
        <p:txBody>
          <a:bodyPr/>
          <a:lstStyle/>
          <a:p>
            <a:pPr marL="256032" indent="-256032">
              <a:buSzPct val="100000"/>
            </a:pPr>
            <a:r>
              <a:rPr lang="en-US" sz="2400" dirty="0" smtClean="0">
                <a:latin typeface="+mn-lt"/>
              </a:rPr>
              <a:t>Transform </a:t>
            </a:r>
            <a:r>
              <a:rPr lang="en-US" sz="2400" dirty="0">
                <a:latin typeface="+mn-lt"/>
              </a:rPr>
              <a:t>a random number into a random variate from a uniform </a:t>
            </a:r>
            <a:r>
              <a:rPr lang="en-US" sz="2400" dirty="0" smtClean="0">
                <a:latin typeface="+mn-lt"/>
              </a:rPr>
              <a:t>distribution between </a:t>
            </a:r>
            <a:r>
              <a:rPr lang="en-US" sz="2400" i="1" dirty="0">
                <a:latin typeface="+mn-lt"/>
              </a:rPr>
              <a:t>a</a:t>
            </a:r>
            <a:r>
              <a:rPr lang="en-US" sz="2400" dirty="0">
                <a:latin typeface="+mn-lt"/>
              </a:rPr>
              <a:t> </a:t>
            </a:r>
            <a:r>
              <a:rPr lang="en-US" sz="2400" dirty="0" smtClean="0">
                <a:latin typeface="+mn-lt"/>
              </a:rPr>
              <a:t>and </a:t>
            </a:r>
            <a:r>
              <a:rPr lang="en-US" sz="2400" i="1" dirty="0" smtClean="0">
                <a:latin typeface="+mn-lt"/>
              </a:rPr>
              <a:t>b</a:t>
            </a:r>
            <a:r>
              <a:rPr lang="en-US" sz="2400" dirty="0" smtClean="0">
                <a:latin typeface="+mn-lt"/>
              </a:rPr>
              <a:t>.</a:t>
            </a:r>
            <a:endParaRPr lang="en-US" sz="2400" dirty="0">
              <a:latin typeface="+mn-lt"/>
            </a:endParaRPr>
          </a:p>
        </p:txBody>
      </p:sp>
      <p:graphicFrame>
        <p:nvGraphicFramePr>
          <p:cNvPr id="5" name="Object 4" descr="U = a + left parenthesis b minus a right parenthesis times R A N D left parenthesis right parenthesis. This expression is labeled, 12.1."/>
          <p:cNvGraphicFramePr>
            <a:graphicFrameLocks noChangeAspect="1"/>
          </p:cNvGraphicFramePr>
          <p:nvPr>
            <p:extLst>
              <p:ext uri="{D42A27DB-BD31-4B8C-83A1-F6EECF244321}">
                <p14:modId xmlns:p14="http://schemas.microsoft.com/office/powerpoint/2010/main" val="2113654173"/>
              </p:ext>
            </p:extLst>
          </p:nvPr>
        </p:nvGraphicFramePr>
        <p:xfrm>
          <a:off x="1217613" y="3420936"/>
          <a:ext cx="5943600" cy="317500"/>
        </p:xfrm>
        <a:graphic>
          <a:graphicData uri="http://schemas.openxmlformats.org/presentationml/2006/ole">
            <mc:AlternateContent xmlns:mc="http://schemas.openxmlformats.org/markup-compatibility/2006">
              <mc:Choice xmlns:v="urn:schemas-microsoft-com:vml" Requires="v">
                <p:oleObj spid="_x0000_s1633" name="Equation" r:id="rId3" imgW="5943600" imgH="317160" progId="Equation.DSMT4">
                  <p:embed/>
                </p:oleObj>
              </mc:Choice>
              <mc:Fallback>
                <p:oleObj name="Equation" r:id="rId3" imgW="5943600" imgH="317160" progId="Equation.DSMT4">
                  <p:embed/>
                  <p:pic>
                    <p:nvPicPr>
                      <p:cNvPr id="0" name=""/>
                      <p:cNvPicPr/>
                      <p:nvPr/>
                    </p:nvPicPr>
                    <p:blipFill>
                      <a:blip r:embed="rId4"/>
                      <a:stretch>
                        <a:fillRect/>
                      </a:stretch>
                    </p:blipFill>
                    <p:spPr>
                      <a:xfrm>
                        <a:off x="1217613" y="3420936"/>
                        <a:ext cx="5943600" cy="317500"/>
                      </a:xfrm>
                      <a:prstGeom prst="rect">
                        <a:avLst/>
                      </a:prstGeom>
                    </p:spPr>
                  </p:pic>
                </p:oleObj>
              </mc:Fallback>
            </mc:AlternateContent>
          </a:graphicData>
        </a:graphic>
      </p:graphicFrame>
    </p:spTree>
    <p:extLst>
      <p:ext uri="{BB962C8B-B14F-4D97-AF65-F5344CB8AC3E}">
        <p14:creationId xmlns:p14="http://schemas.microsoft.com/office/powerpoint/2010/main" val="408645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Example 12.5: Modeling Uncertainty with a Uniform Random Variate</a:t>
            </a:r>
            <a:endParaRPr lang="en-US" dirty="0">
              <a:latin typeface="+mj-lt"/>
            </a:endParaRPr>
          </a:p>
        </p:txBody>
      </p:sp>
      <p:sp>
        <p:nvSpPr>
          <p:cNvPr id="3" name="Content placeholder 2"/>
          <p:cNvSpPr>
            <a:spLocks noGrp="1"/>
          </p:cNvSpPr>
          <p:nvPr>
            <p:ph type="body" idx="1"/>
          </p:nvPr>
        </p:nvSpPr>
        <p:spPr>
          <a:xfrm>
            <a:off x="457200" y="1600199"/>
            <a:ext cx="8229600" cy="1872187"/>
          </a:xfrm>
        </p:spPr>
        <p:txBody>
          <a:bodyPr/>
          <a:lstStyle/>
          <a:p>
            <a:pPr marL="256032" indent="-256032">
              <a:buSzPct val="100000"/>
            </a:pPr>
            <a:r>
              <a:rPr lang="en-US" sz="2400" dirty="0">
                <a:latin typeface="+mn-lt"/>
              </a:rPr>
              <a:t>The uniform distribution is often used when little is known about the distribution of an uncertain variable.</a:t>
            </a:r>
          </a:p>
          <a:p>
            <a:pPr marL="256032" indent="-256032">
              <a:buSzPct val="100000"/>
            </a:pPr>
            <a:r>
              <a:rPr lang="en-US" sz="2400" dirty="0">
                <a:latin typeface="+mn-lt"/>
              </a:rPr>
              <a:t>Suppose that a supplier states that the price might be as low as $42 or as high as $50 per unit</a:t>
            </a:r>
            <a:r>
              <a:rPr lang="en-US" sz="2400" dirty="0" smtClean="0">
                <a:latin typeface="+mn-lt"/>
              </a:rPr>
              <a:t>.</a:t>
            </a:r>
            <a:endParaRPr lang="en-US" sz="2400" dirty="0"/>
          </a:p>
        </p:txBody>
      </p:sp>
      <p:sp>
        <p:nvSpPr>
          <p:cNvPr id="4" name="Content placeholder 2"/>
          <p:cNvSpPr>
            <a:spLocks noGrp="1"/>
          </p:cNvSpPr>
          <p:nvPr>
            <p:ph type="body" idx="2"/>
          </p:nvPr>
        </p:nvSpPr>
        <p:spPr>
          <a:xfrm>
            <a:off x="457200" y="3524965"/>
            <a:ext cx="367528" cy="516683"/>
          </a:xfrm>
        </p:spPr>
        <p:txBody>
          <a:bodyPr/>
          <a:lstStyle/>
          <a:p>
            <a:pPr marL="256032" indent="-256032">
              <a:buSzPct val="100000"/>
            </a:pPr>
            <a:r>
              <a:rPr lang="en-US" sz="2400" dirty="0" smtClean="0">
                <a:latin typeface="+mn-lt"/>
              </a:rPr>
              <a:t> </a:t>
            </a:r>
            <a:endParaRPr lang="en-US" sz="2400" dirty="0">
              <a:latin typeface="+mn-lt"/>
            </a:endParaRPr>
          </a:p>
        </p:txBody>
      </p:sp>
      <p:graphicFrame>
        <p:nvGraphicFramePr>
          <p:cNvPr id="7" name="Object 6" descr="Price = $42 + left parenthesis $50 minus $42 right parenthesis asterisk R A N D left parenthesis right parenthesis, equals $42 + $8 times R A N D left parenthesis right parenthesis"/>
          <p:cNvGraphicFramePr>
            <a:graphicFrameLocks noChangeAspect="1"/>
          </p:cNvGraphicFramePr>
          <p:nvPr>
            <p:extLst>
              <p:ext uri="{D42A27DB-BD31-4B8C-83A1-F6EECF244321}">
                <p14:modId xmlns:p14="http://schemas.microsoft.com/office/powerpoint/2010/main" val="2857204154"/>
              </p:ext>
            </p:extLst>
          </p:nvPr>
        </p:nvGraphicFramePr>
        <p:xfrm>
          <a:off x="928878" y="3764567"/>
          <a:ext cx="3962400" cy="749300"/>
        </p:xfrm>
        <a:graphic>
          <a:graphicData uri="http://schemas.openxmlformats.org/presentationml/2006/ole">
            <mc:AlternateContent xmlns:mc="http://schemas.openxmlformats.org/markup-compatibility/2006">
              <mc:Choice xmlns:v="urn:schemas-microsoft-com:vml" Requires="v">
                <p:oleObj spid="_x0000_s19646" name="Equation" r:id="rId4" imgW="3962160" imgH="749160" progId="Equation.DSMT4">
                  <p:embed/>
                </p:oleObj>
              </mc:Choice>
              <mc:Fallback>
                <p:oleObj name="Equation" r:id="rId4" imgW="3962160" imgH="749160" progId="Equation.DSMT4">
                  <p:embed/>
                  <p:pic>
                    <p:nvPicPr>
                      <p:cNvPr id="7" name="Object 6"/>
                      <p:cNvPicPr/>
                      <p:nvPr/>
                    </p:nvPicPr>
                    <p:blipFill>
                      <a:blip r:embed="rId5"/>
                      <a:stretch>
                        <a:fillRect/>
                      </a:stretch>
                    </p:blipFill>
                    <p:spPr>
                      <a:xfrm>
                        <a:off x="928878" y="3764567"/>
                        <a:ext cx="3962400" cy="749300"/>
                      </a:xfrm>
                      <a:prstGeom prst="rect">
                        <a:avLst/>
                      </a:prstGeom>
                    </p:spPr>
                  </p:pic>
                </p:oleObj>
              </mc:Fallback>
            </mc:AlternateContent>
          </a:graphicData>
        </a:graphic>
      </p:graphicFrame>
      <p:sp>
        <p:nvSpPr>
          <p:cNvPr id="5" name="Content placeholder 2"/>
          <p:cNvSpPr>
            <a:spLocks noGrp="1"/>
          </p:cNvSpPr>
          <p:nvPr>
            <p:ph type="body" idx="3"/>
          </p:nvPr>
        </p:nvSpPr>
        <p:spPr>
          <a:xfrm>
            <a:off x="457200" y="4709777"/>
            <a:ext cx="8092440" cy="463361"/>
          </a:xfrm>
        </p:spPr>
        <p:txBody>
          <a:bodyPr/>
          <a:lstStyle/>
          <a:p>
            <a:pPr marL="740664" indent="-283464">
              <a:spcBef>
                <a:spcPts val="600"/>
              </a:spcBef>
              <a:buSzPct val="100000"/>
              <a:buFont typeface="Arial" panose="020B0604020202020204" pitchFamily="34" charset="0"/>
              <a:buChar char="–"/>
            </a:pPr>
            <a:r>
              <a:rPr lang="en-US" sz="2400" dirty="0">
                <a:latin typeface="+mn-lt"/>
              </a:rPr>
              <a:t>If RAND generates the random number 0.6200, </a:t>
            </a:r>
            <a:r>
              <a:rPr lang="en-US" sz="2400" dirty="0" smtClean="0">
                <a:latin typeface="+mn-lt"/>
              </a:rPr>
              <a:t>then</a:t>
            </a:r>
            <a:endParaRPr lang="en-US" sz="2400" dirty="0">
              <a:latin typeface="+mn-lt"/>
            </a:endParaRPr>
          </a:p>
        </p:txBody>
      </p:sp>
      <p:sp>
        <p:nvSpPr>
          <p:cNvPr id="8" name="Content placeholder 2"/>
          <p:cNvSpPr>
            <a:spLocks noGrp="1"/>
          </p:cNvSpPr>
          <p:nvPr>
            <p:ph type="body" idx="4"/>
          </p:nvPr>
        </p:nvSpPr>
        <p:spPr>
          <a:xfrm>
            <a:off x="1162431" y="5277608"/>
            <a:ext cx="2568321" cy="355588"/>
          </a:xfrm>
        </p:spPr>
        <p:txBody>
          <a:bodyPr/>
          <a:lstStyle/>
          <a:p>
            <a:pPr marL="0" indent="0">
              <a:spcBef>
                <a:spcPts val="0"/>
              </a:spcBef>
              <a:buNone/>
            </a:pPr>
            <a:r>
              <a:rPr lang="en-US" sz="2400" dirty="0">
                <a:latin typeface="+mn-lt"/>
              </a:rPr>
              <a:t>the price would </a:t>
            </a:r>
            <a:r>
              <a:rPr lang="en-US" sz="2400" dirty="0" smtClean="0">
                <a:latin typeface="+mn-lt"/>
              </a:rPr>
              <a:t>be</a:t>
            </a:r>
            <a:endParaRPr lang="en-US" sz="2400" dirty="0">
              <a:latin typeface="+mn-lt"/>
            </a:endParaRPr>
          </a:p>
        </p:txBody>
      </p:sp>
      <p:graphicFrame>
        <p:nvGraphicFramePr>
          <p:cNvPr id="6" name="Object 5" descr="$42 + $8 asterisk 0.6200 = $46.96"/>
          <p:cNvGraphicFramePr>
            <a:graphicFrameLocks noChangeAspect="1"/>
          </p:cNvGraphicFramePr>
          <p:nvPr>
            <p:extLst>
              <p:ext uri="{D42A27DB-BD31-4B8C-83A1-F6EECF244321}">
                <p14:modId xmlns:p14="http://schemas.microsoft.com/office/powerpoint/2010/main" val="659952913"/>
              </p:ext>
            </p:extLst>
          </p:nvPr>
        </p:nvGraphicFramePr>
        <p:xfrm>
          <a:off x="3749040" y="5307922"/>
          <a:ext cx="3035300" cy="330200"/>
        </p:xfrm>
        <a:graphic>
          <a:graphicData uri="http://schemas.openxmlformats.org/presentationml/2006/ole">
            <mc:AlternateContent xmlns:mc="http://schemas.openxmlformats.org/markup-compatibility/2006">
              <mc:Choice xmlns:v="urn:schemas-microsoft-com:vml" Requires="v">
                <p:oleObj spid="_x0000_s19647" name="Equation" r:id="rId6" imgW="3035160" imgH="330120" progId="Equation.DSMT4">
                  <p:embed/>
                </p:oleObj>
              </mc:Choice>
              <mc:Fallback>
                <p:oleObj name="Equation" r:id="rId6" imgW="3035160" imgH="330120" progId="Equation.DSMT4">
                  <p:embed/>
                  <p:pic>
                    <p:nvPicPr>
                      <p:cNvPr id="6" name="Object 5"/>
                      <p:cNvPicPr/>
                      <p:nvPr/>
                    </p:nvPicPr>
                    <p:blipFill>
                      <a:blip r:embed="rId7"/>
                      <a:stretch>
                        <a:fillRect/>
                      </a:stretch>
                    </p:blipFill>
                    <p:spPr>
                      <a:xfrm>
                        <a:off x="3749040" y="5307922"/>
                        <a:ext cx="3035300" cy="330200"/>
                      </a:xfrm>
                      <a:prstGeom prst="rect">
                        <a:avLst/>
                      </a:prstGeom>
                    </p:spPr>
                  </p:pic>
                </p:oleObj>
              </mc:Fallback>
            </mc:AlternateContent>
          </a:graphicData>
        </a:graphic>
      </p:graphicFrame>
    </p:spTree>
    <p:extLst>
      <p:ext uri="{BB962C8B-B14F-4D97-AF65-F5344CB8AC3E}">
        <p14:creationId xmlns:p14="http://schemas.microsoft.com/office/powerpoint/2010/main" val="323824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Exponential Distributions</a:t>
            </a:r>
            <a:endParaRPr lang="en-US" dirty="0">
              <a:latin typeface="+mj-lt"/>
            </a:endParaRPr>
          </a:p>
        </p:txBody>
      </p:sp>
      <p:sp>
        <p:nvSpPr>
          <p:cNvPr id="3" name="Content placeholder 2"/>
          <p:cNvSpPr>
            <a:spLocks noGrp="1"/>
          </p:cNvSpPr>
          <p:nvPr>
            <p:ph type="body" idx="1"/>
          </p:nvPr>
        </p:nvSpPr>
        <p:spPr>
          <a:xfrm>
            <a:off x="457200" y="1600200"/>
            <a:ext cx="8229600" cy="914400"/>
          </a:xfrm>
        </p:spPr>
        <p:txBody>
          <a:bodyPr/>
          <a:lstStyle/>
          <a:p>
            <a:pPr marL="256032" indent="-256032">
              <a:buSzPct val="100000"/>
            </a:pPr>
            <a:r>
              <a:rPr lang="en-US" sz="2400" dirty="0">
                <a:latin typeface="+mn-lt"/>
              </a:rPr>
              <a:t>Exponential random variates can be generated easily using the Excel formula</a:t>
            </a:r>
          </a:p>
        </p:txBody>
      </p:sp>
      <p:graphicFrame>
        <p:nvGraphicFramePr>
          <p:cNvPr id="7" name="Object 6" descr="equals negative left parenthesis start fraction 1 over lambda end fraction times L N left parenthesis R A N D left parenthesis right parenthesis right parenthesis"/>
          <p:cNvGraphicFramePr>
            <a:graphicFrameLocks noChangeAspect="1"/>
          </p:cNvGraphicFramePr>
          <p:nvPr>
            <p:extLst>
              <p:ext uri="{D42A27DB-BD31-4B8C-83A1-F6EECF244321}">
                <p14:modId xmlns:p14="http://schemas.microsoft.com/office/powerpoint/2010/main" val="1623389757"/>
              </p:ext>
            </p:extLst>
          </p:nvPr>
        </p:nvGraphicFramePr>
        <p:xfrm>
          <a:off x="611188" y="2752725"/>
          <a:ext cx="3225800" cy="317500"/>
        </p:xfrm>
        <a:graphic>
          <a:graphicData uri="http://schemas.openxmlformats.org/presentationml/2006/ole">
            <mc:AlternateContent xmlns:mc="http://schemas.openxmlformats.org/markup-compatibility/2006">
              <mc:Choice xmlns:v="urn:schemas-microsoft-com:vml" Requires="v">
                <p:oleObj spid="_x0000_s20650" name="Equation" r:id="rId3" imgW="3225600" imgH="317160" progId="Equation.DSMT4">
                  <p:embed/>
                </p:oleObj>
              </mc:Choice>
              <mc:Fallback>
                <p:oleObj name="Equation" r:id="rId3" imgW="3225600" imgH="317160" progId="Equation.DSMT4">
                  <p:embed/>
                  <p:pic>
                    <p:nvPicPr>
                      <p:cNvPr id="0" name=""/>
                      <p:cNvPicPr/>
                      <p:nvPr/>
                    </p:nvPicPr>
                    <p:blipFill>
                      <a:blip r:embed="rId4"/>
                      <a:stretch>
                        <a:fillRect/>
                      </a:stretch>
                    </p:blipFill>
                    <p:spPr>
                      <a:xfrm>
                        <a:off x="611188" y="2752725"/>
                        <a:ext cx="3225800" cy="317500"/>
                      </a:xfrm>
                      <a:prstGeom prst="rect">
                        <a:avLst/>
                      </a:prstGeom>
                    </p:spPr>
                  </p:pic>
                </p:oleObj>
              </mc:Fallback>
            </mc:AlternateContent>
          </a:graphicData>
        </a:graphic>
      </p:graphicFrame>
      <p:sp>
        <p:nvSpPr>
          <p:cNvPr id="4" name="Content placeholder 2"/>
          <p:cNvSpPr>
            <a:spLocks noGrp="1"/>
          </p:cNvSpPr>
          <p:nvPr>
            <p:ph type="body" idx="2"/>
          </p:nvPr>
        </p:nvSpPr>
        <p:spPr>
          <a:xfrm>
            <a:off x="636788" y="3368721"/>
            <a:ext cx="925312" cy="403272"/>
          </a:xfrm>
        </p:spPr>
        <p:txBody>
          <a:bodyPr/>
          <a:lstStyle/>
          <a:p>
            <a:pPr marL="0" indent="0">
              <a:spcBef>
                <a:spcPts val="0"/>
              </a:spcBef>
              <a:buNone/>
            </a:pPr>
            <a:r>
              <a:rPr lang="en-US" sz="2400" dirty="0">
                <a:latin typeface="+mn-lt"/>
              </a:rPr>
              <a:t>where</a:t>
            </a:r>
          </a:p>
        </p:txBody>
      </p:sp>
      <p:graphicFrame>
        <p:nvGraphicFramePr>
          <p:cNvPr id="8" name="Object 7" descr="start fraction 1 over lambda end fraction = mu"/>
          <p:cNvGraphicFramePr>
            <a:graphicFrameLocks noChangeAspect="1"/>
          </p:cNvGraphicFramePr>
          <p:nvPr>
            <p:extLst>
              <p:ext uri="{D42A27DB-BD31-4B8C-83A1-F6EECF244321}">
                <p14:modId xmlns:p14="http://schemas.microsoft.com/office/powerpoint/2010/main" val="3778689225"/>
              </p:ext>
            </p:extLst>
          </p:nvPr>
        </p:nvGraphicFramePr>
        <p:xfrm>
          <a:off x="1624838" y="3431032"/>
          <a:ext cx="977900" cy="317500"/>
        </p:xfrm>
        <a:graphic>
          <a:graphicData uri="http://schemas.openxmlformats.org/presentationml/2006/ole">
            <mc:AlternateContent xmlns:mc="http://schemas.openxmlformats.org/markup-compatibility/2006">
              <mc:Choice xmlns:v="urn:schemas-microsoft-com:vml" Requires="v">
                <p:oleObj spid="_x0000_s20651" name="Equation" r:id="rId5" imgW="977760" imgH="317160" progId="Equation.DSMT4">
                  <p:embed/>
                </p:oleObj>
              </mc:Choice>
              <mc:Fallback>
                <p:oleObj name="Equation" r:id="rId5" imgW="977760" imgH="317160" progId="Equation.DSMT4">
                  <p:embed/>
                  <p:pic>
                    <p:nvPicPr>
                      <p:cNvPr id="0" name=""/>
                      <p:cNvPicPr/>
                      <p:nvPr/>
                    </p:nvPicPr>
                    <p:blipFill>
                      <a:blip r:embed="rId6"/>
                      <a:stretch>
                        <a:fillRect/>
                      </a:stretch>
                    </p:blipFill>
                    <p:spPr>
                      <a:xfrm>
                        <a:off x="1624838" y="3431032"/>
                        <a:ext cx="977900" cy="317500"/>
                      </a:xfrm>
                      <a:prstGeom prst="rect">
                        <a:avLst/>
                      </a:prstGeom>
                    </p:spPr>
                  </p:pic>
                </p:oleObj>
              </mc:Fallback>
            </mc:AlternateContent>
          </a:graphicData>
        </a:graphic>
      </p:graphicFrame>
      <p:sp>
        <p:nvSpPr>
          <p:cNvPr id="5" name="Content placeholder 2"/>
          <p:cNvSpPr>
            <a:spLocks noGrp="1"/>
          </p:cNvSpPr>
          <p:nvPr>
            <p:ph type="body" idx="3"/>
          </p:nvPr>
        </p:nvSpPr>
        <p:spPr>
          <a:xfrm>
            <a:off x="2706624" y="3403406"/>
            <a:ext cx="4169664" cy="368587"/>
          </a:xfrm>
        </p:spPr>
        <p:txBody>
          <a:bodyPr/>
          <a:lstStyle/>
          <a:p>
            <a:pPr marL="0" indent="0">
              <a:spcBef>
                <a:spcPts val="0"/>
              </a:spcBef>
              <a:buNone/>
            </a:pPr>
            <a:r>
              <a:rPr lang="en-US" sz="2400" dirty="0">
                <a:latin typeface="+mn-lt"/>
              </a:rPr>
              <a:t>is the mean of the exponential</a:t>
            </a:r>
          </a:p>
        </p:txBody>
      </p:sp>
      <p:sp>
        <p:nvSpPr>
          <p:cNvPr id="6" name="Content placeholder 2"/>
          <p:cNvSpPr>
            <a:spLocks noGrp="1"/>
          </p:cNvSpPr>
          <p:nvPr>
            <p:ph type="body" idx="4"/>
          </p:nvPr>
        </p:nvSpPr>
        <p:spPr>
          <a:xfrm>
            <a:off x="636788" y="3836922"/>
            <a:ext cx="8050012" cy="716040"/>
          </a:xfrm>
        </p:spPr>
        <p:txBody>
          <a:bodyPr/>
          <a:lstStyle/>
          <a:p>
            <a:pPr marL="0" indent="0">
              <a:spcBef>
                <a:spcPts val="0"/>
              </a:spcBef>
              <a:buNone/>
            </a:pPr>
            <a:r>
              <a:rPr lang="en-US" sz="2400" dirty="0">
                <a:latin typeface="+mn-lt"/>
              </a:rPr>
              <a:t>distribution, and </a:t>
            </a:r>
            <a:r>
              <a:rPr lang="en-US" sz="2400" dirty="0" smtClean="0">
                <a:latin typeface="+mn-lt"/>
              </a:rPr>
              <a:t>L</a:t>
            </a:r>
            <a:r>
              <a:rPr lang="en-US" sz="100" dirty="0" smtClean="0">
                <a:latin typeface="+mn-lt"/>
              </a:rPr>
              <a:t> </a:t>
            </a:r>
            <a:r>
              <a:rPr lang="en-US" sz="2400" dirty="0" smtClean="0">
                <a:latin typeface="+mn-lt"/>
              </a:rPr>
              <a:t>N </a:t>
            </a:r>
            <a:r>
              <a:rPr lang="en-US" sz="2400" dirty="0">
                <a:latin typeface="+mn-lt"/>
              </a:rPr>
              <a:t>is the Excel function for the natural logarithm</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467851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Normal Distributions</a:t>
            </a:r>
            <a:endParaRPr lang="en-US" dirty="0">
              <a:latin typeface="+mj-lt"/>
            </a:endParaRPr>
          </a:p>
        </p:txBody>
      </p:sp>
      <p:sp>
        <p:nvSpPr>
          <p:cNvPr id="3" name="Content placeholder 2"/>
          <p:cNvSpPr>
            <a:spLocks noGrp="1"/>
          </p:cNvSpPr>
          <p:nvPr>
            <p:ph type="body" idx="1"/>
          </p:nvPr>
        </p:nvSpPr>
        <p:spPr>
          <a:xfrm>
            <a:off x="457200" y="1600200"/>
            <a:ext cx="8229600" cy="1292290"/>
          </a:xfrm>
        </p:spPr>
        <p:txBody>
          <a:bodyPr/>
          <a:lstStyle/>
          <a:p>
            <a:pPr marL="256032" indent="-256032">
              <a:buSzPct val="100000"/>
            </a:pPr>
            <a:r>
              <a:rPr lang="en-US" sz="2400" dirty="0">
                <a:latin typeface="+mn-lt"/>
              </a:rPr>
              <a:t>Normal random variates can be generated in Excel using inverse functions. Inverse functions find the value for a distribution that has a specified cumulative probability</a:t>
            </a:r>
            <a:r>
              <a:rPr lang="en-US" sz="2400" dirty="0" smtClean="0">
                <a:latin typeface="+mn-lt"/>
              </a:rPr>
              <a:t>.</a:t>
            </a:r>
            <a:endParaRPr lang="en-US" sz="2400" dirty="0">
              <a:latin typeface="+mn-lt"/>
            </a:endParaRPr>
          </a:p>
        </p:txBody>
      </p:sp>
      <p:sp>
        <p:nvSpPr>
          <p:cNvPr id="4" name="Content placeholder 2"/>
          <p:cNvSpPr>
            <a:spLocks noGrp="1"/>
          </p:cNvSpPr>
          <p:nvPr>
            <p:ph type="body" idx="2"/>
          </p:nvPr>
        </p:nvSpPr>
        <p:spPr>
          <a:xfrm>
            <a:off x="453403" y="3026474"/>
            <a:ext cx="731585" cy="509651"/>
          </a:xfrm>
        </p:spPr>
        <p:txBody>
          <a:bodyPr/>
          <a:lstStyle/>
          <a:p>
            <a:pPr marL="740664" indent="-283464">
              <a:spcBef>
                <a:spcPts val="600"/>
              </a:spcBef>
              <a:buSzPct val="100000"/>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7" name="Object 6" descr="N O R M.I N V left parenthesis R A N D left parenthesis right parenthesis, mean, standard deviation right parenthesis"/>
          <p:cNvGraphicFramePr>
            <a:graphicFrameLocks noChangeAspect="1"/>
          </p:cNvGraphicFramePr>
          <p:nvPr>
            <p:extLst>
              <p:ext uri="{D42A27DB-BD31-4B8C-83A1-F6EECF244321}">
                <p14:modId xmlns:p14="http://schemas.microsoft.com/office/powerpoint/2010/main" val="2152900098"/>
              </p:ext>
            </p:extLst>
          </p:nvPr>
        </p:nvGraphicFramePr>
        <p:xfrm>
          <a:off x="1279894" y="3160987"/>
          <a:ext cx="6091238" cy="393700"/>
        </p:xfrm>
        <a:graphic>
          <a:graphicData uri="http://schemas.openxmlformats.org/presentationml/2006/ole">
            <mc:AlternateContent xmlns:mc="http://schemas.openxmlformats.org/markup-compatibility/2006">
              <mc:Choice xmlns:v="urn:schemas-microsoft-com:vml" Requires="v">
                <p:oleObj spid="_x0000_s21633" name="Equation" r:id="rId3" imgW="6045120" imgH="393480" progId="Equation.DSMT4">
                  <p:embed/>
                </p:oleObj>
              </mc:Choice>
              <mc:Fallback>
                <p:oleObj name="Equation" r:id="rId3" imgW="6045120" imgH="393480" progId="Equation.DSMT4">
                  <p:embed/>
                  <p:pic>
                    <p:nvPicPr>
                      <p:cNvPr id="0" name=""/>
                      <p:cNvPicPr/>
                      <p:nvPr/>
                    </p:nvPicPr>
                    <p:blipFill>
                      <a:blip r:embed="rId4"/>
                      <a:stretch>
                        <a:fillRect/>
                      </a:stretch>
                    </p:blipFill>
                    <p:spPr>
                      <a:xfrm>
                        <a:off x="1279894" y="3160987"/>
                        <a:ext cx="6091238" cy="393700"/>
                      </a:xfrm>
                      <a:prstGeom prst="rect">
                        <a:avLst/>
                      </a:prstGeom>
                    </p:spPr>
                  </p:pic>
                </p:oleObj>
              </mc:Fallback>
            </mc:AlternateContent>
          </a:graphicData>
        </a:graphic>
      </p:graphicFrame>
      <p:sp>
        <p:nvSpPr>
          <p:cNvPr id="5" name="Content placeholder 2"/>
          <p:cNvSpPr>
            <a:spLocks noGrp="1"/>
          </p:cNvSpPr>
          <p:nvPr>
            <p:ph type="body" idx="3"/>
          </p:nvPr>
        </p:nvSpPr>
        <p:spPr>
          <a:xfrm>
            <a:off x="1279894" y="3634256"/>
            <a:ext cx="7406905" cy="746981"/>
          </a:xfrm>
        </p:spPr>
        <p:txBody>
          <a:bodyPr/>
          <a:lstStyle/>
          <a:p>
            <a:pPr marL="0" indent="0">
              <a:spcBef>
                <a:spcPts val="0"/>
              </a:spcBef>
              <a:buNone/>
            </a:pPr>
            <a:r>
              <a:rPr lang="en-US" sz="2400" dirty="0">
                <a:latin typeface="+mn-lt"/>
              </a:rPr>
              <a:t>generates a random variate from a normal distribution with a specified mean and standard deviation</a:t>
            </a:r>
            <a:r>
              <a:rPr lang="en-US" sz="2400" dirty="0" smtClean="0">
                <a:latin typeface="+mn-lt"/>
              </a:rPr>
              <a:t>.</a:t>
            </a:r>
            <a:endParaRPr lang="en-US" sz="2400" dirty="0">
              <a:latin typeface="+mn-lt"/>
            </a:endParaRPr>
          </a:p>
        </p:txBody>
      </p:sp>
      <p:sp>
        <p:nvSpPr>
          <p:cNvPr id="6" name="Content placeholder 2"/>
          <p:cNvSpPr>
            <a:spLocks noGrp="1"/>
          </p:cNvSpPr>
          <p:nvPr>
            <p:ph type="body" idx="4"/>
          </p:nvPr>
        </p:nvSpPr>
        <p:spPr>
          <a:xfrm>
            <a:off x="453403" y="4465943"/>
            <a:ext cx="727788" cy="523270"/>
          </a:xfrm>
        </p:spPr>
        <p:txBody>
          <a:bodyPr/>
          <a:lstStyle/>
          <a:p>
            <a:pPr marL="740664" indent="-283464">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15" name="Object 14" descr="N O R M.S.I N V left parenthesis R A N D left parenthesis right parenthesis right parenthesis"/>
          <p:cNvGraphicFramePr>
            <a:graphicFrameLocks noChangeAspect="1"/>
          </p:cNvGraphicFramePr>
          <p:nvPr>
            <p:extLst>
              <p:ext uri="{D42A27DB-BD31-4B8C-83A1-F6EECF244321}">
                <p14:modId xmlns:p14="http://schemas.microsoft.com/office/powerpoint/2010/main" val="589138577"/>
              </p:ext>
            </p:extLst>
          </p:nvPr>
        </p:nvGraphicFramePr>
        <p:xfrm>
          <a:off x="1279894" y="4592102"/>
          <a:ext cx="2895600" cy="393700"/>
        </p:xfrm>
        <a:graphic>
          <a:graphicData uri="http://schemas.openxmlformats.org/presentationml/2006/ole">
            <mc:AlternateContent xmlns:mc="http://schemas.openxmlformats.org/markup-compatibility/2006">
              <mc:Choice xmlns:v="urn:schemas-microsoft-com:vml" Requires="v">
                <p:oleObj spid="_x0000_s21634" name="Equation" r:id="rId5" imgW="2895480" imgH="393480" progId="Equation.DSMT4">
                  <p:embed/>
                </p:oleObj>
              </mc:Choice>
              <mc:Fallback>
                <p:oleObj name="Equation" r:id="rId5" imgW="2895480" imgH="393480" progId="Equation.DSMT4">
                  <p:embed/>
                  <p:pic>
                    <p:nvPicPr>
                      <p:cNvPr id="0" name=""/>
                      <p:cNvPicPr/>
                      <p:nvPr/>
                    </p:nvPicPr>
                    <p:blipFill>
                      <a:blip r:embed="rId6"/>
                      <a:stretch>
                        <a:fillRect/>
                      </a:stretch>
                    </p:blipFill>
                    <p:spPr>
                      <a:xfrm>
                        <a:off x="1279894" y="4592102"/>
                        <a:ext cx="2895600" cy="393700"/>
                      </a:xfrm>
                      <a:prstGeom prst="rect">
                        <a:avLst/>
                      </a:prstGeom>
                    </p:spPr>
                  </p:pic>
                </p:oleObj>
              </mc:Fallback>
            </mc:AlternateContent>
          </a:graphicData>
        </a:graphic>
      </p:graphicFrame>
      <p:sp>
        <p:nvSpPr>
          <p:cNvPr id="8" name="Content placeholder 2"/>
          <p:cNvSpPr>
            <a:spLocks noGrp="1"/>
          </p:cNvSpPr>
          <p:nvPr>
            <p:ph type="body" idx="5"/>
          </p:nvPr>
        </p:nvSpPr>
        <p:spPr>
          <a:xfrm>
            <a:off x="4274197" y="4562833"/>
            <a:ext cx="3836531" cy="452237"/>
          </a:xfrm>
        </p:spPr>
        <p:txBody>
          <a:bodyPr/>
          <a:lstStyle/>
          <a:p>
            <a:pPr marL="0" indent="0">
              <a:spcBef>
                <a:spcPts val="0"/>
              </a:spcBef>
              <a:buNone/>
            </a:pPr>
            <a:r>
              <a:rPr lang="en-US" sz="2400" dirty="0">
                <a:latin typeface="+mn-lt"/>
              </a:rPr>
              <a:t>generates a random variate</a:t>
            </a:r>
          </a:p>
        </p:txBody>
      </p:sp>
      <p:sp>
        <p:nvSpPr>
          <p:cNvPr id="9" name="Content placeholder 2"/>
          <p:cNvSpPr>
            <a:spLocks noGrp="1"/>
          </p:cNvSpPr>
          <p:nvPr>
            <p:ph type="body" idx="6"/>
          </p:nvPr>
        </p:nvSpPr>
        <p:spPr>
          <a:xfrm>
            <a:off x="1279893" y="5068139"/>
            <a:ext cx="7406905" cy="741656"/>
          </a:xfrm>
        </p:spPr>
        <p:txBody>
          <a:bodyPr/>
          <a:lstStyle/>
          <a:p>
            <a:pPr marL="0" indent="0">
              <a:spcBef>
                <a:spcPts val="0"/>
              </a:spcBef>
              <a:buNone/>
            </a:pPr>
            <a:r>
              <a:rPr lang="en-US" sz="2400" dirty="0">
                <a:latin typeface="+mn-lt"/>
              </a:rPr>
              <a:t>from a standard normal distribution (mean = 0 and variance = 1</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38062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Title 1"/>
          <p:cNvSpPr txBox="1">
            <a:spLocks noGrp="1"/>
          </p:cNvSpPr>
          <p:nvPr>
            <p:ph type="title"/>
          </p:nvPr>
        </p:nvSpPr>
        <p:spPr>
          <a:xfrm>
            <a:off x="457200" y="215372"/>
            <a:ext cx="84582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200"/>
              <a:buFont typeface="Arial"/>
              <a:buNone/>
            </a:pPr>
            <a:r>
              <a:rPr lang="en-US" sz="3200" b="1" i="0" u="none" strike="noStrike" cap="none" dirty="0">
                <a:solidFill>
                  <a:srgbClr val="007FA3"/>
                </a:solidFill>
                <a:latin typeface="+mj-lt"/>
                <a:ea typeface="Arial"/>
                <a:cs typeface="Arial"/>
                <a:sym typeface="Arial"/>
              </a:rPr>
              <a:t>Example </a:t>
            </a:r>
            <a:r>
              <a:rPr lang="en-US" sz="3200" b="1" i="0" u="none" strike="noStrike" cap="none" dirty="0" smtClean="0">
                <a:solidFill>
                  <a:srgbClr val="007FA3"/>
                </a:solidFill>
                <a:latin typeface="+mj-lt"/>
                <a:ea typeface="Arial"/>
                <a:cs typeface="Arial"/>
                <a:sym typeface="Arial"/>
              </a:rPr>
              <a:t>12.6: </a:t>
            </a:r>
            <a:r>
              <a:rPr lang="en-US" sz="3200" b="1" i="0" u="none" strike="noStrike" cap="none" dirty="0">
                <a:solidFill>
                  <a:srgbClr val="007FA3"/>
                </a:solidFill>
                <a:latin typeface="+mj-lt"/>
                <a:ea typeface="Arial"/>
                <a:cs typeface="Arial"/>
                <a:sym typeface="Arial"/>
              </a:rPr>
              <a:t>A Sampling Experiment for Evaluating Capital Budgeting </a:t>
            </a:r>
            <a:r>
              <a:rPr lang="en-US" sz="3200" b="1" i="0" u="none" strike="noStrike" cap="none" dirty="0" smtClean="0">
                <a:solidFill>
                  <a:srgbClr val="007FA3"/>
                </a:solidFill>
                <a:latin typeface="+mj-lt"/>
                <a:ea typeface="Arial"/>
                <a:cs typeface="Arial"/>
                <a:sym typeface="Arial"/>
              </a:rPr>
              <a:t>Projects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1217" name="Content placeholder 2"/>
          <p:cNvSpPr txBox="1">
            <a:spLocks noGrp="1"/>
          </p:cNvSpPr>
          <p:nvPr>
            <p:ph type="body" idx="1"/>
          </p:nvPr>
        </p:nvSpPr>
        <p:spPr>
          <a:xfrm>
            <a:off x="457200" y="1600201"/>
            <a:ext cx="8229600" cy="394873"/>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ts val="2400"/>
              <a:buFont typeface="Arial"/>
              <a:buChar char="•"/>
            </a:pPr>
            <a:r>
              <a:rPr lang="en-US" sz="2400" b="0" i="0" u="none" strike="noStrike" cap="none" dirty="0">
                <a:solidFill>
                  <a:schemeClr val="dk1"/>
                </a:solidFill>
                <a:latin typeface="+mn-lt"/>
                <a:sym typeface="Arial"/>
              </a:rPr>
              <a:t>In finance, one way of evaluating capital budgeting</a:t>
            </a:r>
            <a:endParaRPr dirty="0">
              <a:latin typeface="+mn-lt"/>
            </a:endParaRPr>
          </a:p>
        </p:txBody>
      </p:sp>
      <p:sp>
        <p:nvSpPr>
          <p:cNvPr id="1218" name="Content placeholder 2"/>
          <p:cNvSpPr txBox="1">
            <a:spLocks noGrp="1"/>
          </p:cNvSpPr>
          <p:nvPr>
            <p:ph type="body" idx="2"/>
          </p:nvPr>
        </p:nvSpPr>
        <p:spPr>
          <a:xfrm>
            <a:off x="685800" y="2165957"/>
            <a:ext cx="5791200" cy="35521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chemeClr val="dk1"/>
                </a:solidFill>
                <a:latin typeface="+mn-lt"/>
                <a:ea typeface="Arial"/>
                <a:cs typeface="Arial"/>
                <a:sym typeface="Arial"/>
              </a:rPr>
              <a:t> projects is to compute a profitability index:</a:t>
            </a:r>
            <a:endParaRPr sz="2400" b="0" i="1" u="none" strike="noStrike" cap="none" dirty="0">
              <a:solidFill>
                <a:schemeClr val="dk1"/>
              </a:solidFill>
              <a:latin typeface="+mn-lt"/>
              <a:ea typeface="Arial"/>
              <a:cs typeface="Arial"/>
              <a:sym typeface="Arial"/>
            </a:endParaRPr>
          </a:p>
        </p:txBody>
      </p:sp>
      <p:graphicFrame>
        <p:nvGraphicFramePr>
          <p:cNvPr id="2" name="Object 1" descr="P I = start fraction P V over I end fraction."/>
          <p:cNvGraphicFramePr>
            <a:graphicFrameLocks noChangeAspect="1"/>
          </p:cNvGraphicFramePr>
          <p:nvPr>
            <p:extLst>
              <p:ext uri="{D42A27DB-BD31-4B8C-83A1-F6EECF244321}">
                <p14:modId xmlns:p14="http://schemas.microsoft.com/office/powerpoint/2010/main" val="2938804173"/>
              </p:ext>
            </p:extLst>
          </p:nvPr>
        </p:nvGraphicFramePr>
        <p:xfrm>
          <a:off x="6585758" y="2013362"/>
          <a:ext cx="1066800" cy="660400"/>
        </p:xfrm>
        <a:graphic>
          <a:graphicData uri="http://schemas.openxmlformats.org/presentationml/2006/ole">
            <mc:AlternateContent xmlns:mc="http://schemas.openxmlformats.org/markup-compatibility/2006">
              <mc:Choice xmlns:v="urn:schemas-microsoft-com:vml" Requires="v">
                <p:oleObj spid="_x0000_s6697" name="Equation" r:id="rId4" imgW="1066680" imgH="660240" progId="Equation.DSMT4">
                  <p:embed/>
                </p:oleObj>
              </mc:Choice>
              <mc:Fallback>
                <p:oleObj name="Equation" r:id="rId4" imgW="1066680" imgH="660240" progId="Equation.DSMT4">
                  <p:embed/>
                  <p:pic>
                    <p:nvPicPr>
                      <p:cNvPr id="0" name=""/>
                      <p:cNvPicPr/>
                      <p:nvPr/>
                    </p:nvPicPr>
                    <p:blipFill>
                      <a:blip r:embed="rId5"/>
                      <a:stretch>
                        <a:fillRect/>
                      </a:stretch>
                    </p:blipFill>
                    <p:spPr>
                      <a:xfrm>
                        <a:off x="6585758" y="2013362"/>
                        <a:ext cx="1066800" cy="660400"/>
                      </a:xfrm>
                      <a:prstGeom prst="rect">
                        <a:avLst/>
                      </a:prstGeom>
                    </p:spPr>
                  </p:pic>
                </p:oleObj>
              </mc:Fallback>
            </mc:AlternateContent>
          </a:graphicData>
        </a:graphic>
      </p:graphicFrame>
      <p:sp>
        <p:nvSpPr>
          <p:cNvPr id="1220" name="Content placeholder 2"/>
          <p:cNvSpPr txBox="1">
            <a:spLocks noGrp="1"/>
          </p:cNvSpPr>
          <p:nvPr>
            <p:ph type="body" idx="3"/>
          </p:nvPr>
        </p:nvSpPr>
        <p:spPr>
          <a:xfrm>
            <a:off x="457200" y="2743200"/>
            <a:ext cx="8229600" cy="3346704"/>
          </a:xfrm>
          <a:prstGeom prst="rect">
            <a:avLst/>
          </a:prstGeom>
          <a:noFill/>
          <a:ln>
            <a:noFill/>
          </a:ln>
        </p:spPr>
        <p:txBody>
          <a:bodyPr spcFirstLastPara="1" wrap="square" lIns="0" tIns="0" rIns="0" bIns="0" anchor="t" anchorCtr="0">
            <a:noAutofit/>
          </a:bodyPr>
          <a:lstStyle/>
          <a:p>
            <a:pPr marL="740664" lvl="1" indent="-283464">
              <a:buSzPct val="100000"/>
            </a:pPr>
            <a:r>
              <a:rPr lang="en-US" sz="2400" b="0" i="1" u="none" strike="noStrike" cap="none" dirty="0" smtClean="0">
                <a:solidFill>
                  <a:schemeClr val="dk1"/>
                </a:solidFill>
                <a:latin typeface="+mn-lt"/>
                <a:ea typeface="Arial"/>
                <a:cs typeface="Arial"/>
                <a:sym typeface="Arial"/>
              </a:rPr>
              <a:t>P</a:t>
            </a:r>
            <a:r>
              <a:rPr lang="en-US" sz="100" b="0" i="1" u="none" strike="noStrike" cap="none" dirty="0" smtClean="0">
                <a:solidFill>
                  <a:schemeClr val="dk1"/>
                </a:solidFill>
                <a:latin typeface="+mn-lt"/>
                <a:ea typeface="Arial"/>
                <a:cs typeface="Arial"/>
                <a:sym typeface="Arial"/>
              </a:rPr>
              <a:t> </a:t>
            </a:r>
            <a:r>
              <a:rPr lang="en-US" sz="2400" b="0" i="1" u="none" strike="noStrike" cap="none" dirty="0" smtClean="0">
                <a:solidFill>
                  <a:schemeClr val="dk1"/>
                </a:solidFill>
                <a:latin typeface="+mn-lt"/>
                <a:ea typeface="Arial"/>
                <a:cs typeface="Arial"/>
                <a:sym typeface="Arial"/>
              </a:rPr>
              <a:t>V</a:t>
            </a:r>
            <a:r>
              <a:rPr lang="en-US" sz="2400" b="0" i="0" u="none" strike="noStrike" cap="none" dirty="0" smtClean="0">
                <a:solidFill>
                  <a:schemeClr val="dk1"/>
                </a:solidFill>
                <a:latin typeface="+mn-lt"/>
                <a:ea typeface="Arial"/>
                <a:cs typeface="Arial"/>
                <a:sym typeface="Arial"/>
              </a:rPr>
              <a:t> </a:t>
            </a:r>
            <a:r>
              <a:rPr lang="en-US" sz="2400" b="0" i="0" u="none" strike="noStrike" cap="none" dirty="0">
                <a:solidFill>
                  <a:schemeClr val="dk1"/>
                </a:solidFill>
                <a:latin typeface="+mn-lt"/>
                <a:ea typeface="Arial"/>
                <a:cs typeface="Arial"/>
                <a:sym typeface="Arial"/>
              </a:rPr>
              <a:t>is the present value of future cash </a:t>
            </a:r>
            <a:r>
              <a:rPr lang="en-US" sz="2400" b="0" i="0" u="none" strike="noStrike" cap="none" dirty="0" smtClean="0">
                <a:solidFill>
                  <a:schemeClr val="dk1"/>
                </a:solidFill>
                <a:latin typeface="+mn-lt"/>
                <a:ea typeface="Arial"/>
                <a:cs typeface="Arial"/>
                <a:sym typeface="Arial"/>
              </a:rPr>
              <a:t>flows.</a:t>
            </a:r>
            <a:endParaRPr sz="2400" b="0" i="0" u="none" strike="noStrike" cap="none" dirty="0">
              <a:solidFill>
                <a:schemeClr val="dk1"/>
              </a:solidFill>
              <a:latin typeface="+mn-lt"/>
              <a:ea typeface="Arial"/>
              <a:cs typeface="Arial"/>
              <a:sym typeface="Arial"/>
            </a:endParaRPr>
          </a:p>
          <a:p>
            <a:pPr marL="740664" lvl="1" indent="-283464">
              <a:buSzPct val="100000"/>
            </a:pPr>
            <a:r>
              <a:rPr lang="en-US" sz="2400" b="0" i="1" u="none" strike="noStrike" cap="none" dirty="0">
                <a:solidFill>
                  <a:schemeClr val="dk1"/>
                </a:solidFill>
                <a:latin typeface="+mn-lt"/>
                <a:ea typeface="Arial"/>
                <a:cs typeface="Arial"/>
                <a:sym typeface="Arial"/>
              </a:rPr>
              <a:t>I</a:t>
            </a:r>
            <a:r>
              <a:rPr lang="en-US" sz="2400" b="0" i="0" u="none" strike="noStrike" cap="none" dirty="0">
                <a:solidFill>
                  <a:schemeClr val="dk1"/>
                </a:solidFill>
                <a:latin typeface="+mn-lt"/>
                <a:ea typeface="Arial"/>
                <a:cs typeface="Arial"/>
                <a:sym typeface="Arial"/>
              </a:rPr>
              <a:t> is the initial </a:t>
            </a:r>
            <a:r>
              <a:rPr lang="en-US" sz="2400" b="0" i="0" u="none" strike="noStrike" cap="none" dirty="0" smtClean="0">
                <a:solidFill>
                  <a:schemeClr val="dk1"/>
                </a:solidFill>
                <a:latin typeface="+mn-lt"/>
                <a:ea typeface="Arial"/>
                <a:cs typeface="Arial"/>
                <a:sym typeface="Arial"/>
              </a:rPr>
              <a:t>investment.</a:t>
            </a:r>
            <a:endParaRPr sz="2400" b="0" i="0" u="none" strike="noStrike" cap="none" dirty="0">
              <a:solidFill>
                <a:schemeClr val="dk1"/>
              </a:solidFill>
              <a:latin typeface="+mn-lt"/>
              <a:ea typeface="Arial"/>
              <a:cs typeface="Arial"/>
              <a:sym typeface="Arial"/>
            </a:endParaRPr>
          </a:p>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What is the probability distribution of </a:t>
            </a:r>
            <a:r>
              <a:rPr lang="en-US" sz="2400" b="0" i="1" u="none" strike="noStrike" cap="none" dirty="0">
                <a:solidFill>
                  <a:schemeClr val="dk1"/>
                </a:solidFill>
                <a:latin typeface="+mn-lt"/>
                <a:ea typeface="Arial"/>
                <a:cs typeface="Arial"/>
                <a:sym typeface="Arial"/>
              </a:rPr>
              <a:t>P</a:t>
            </a:r>
            <a:r>
              <a:rPr lang="en-US" sz="100" b="0" i="1" u="none" strike="noStrike" cap="none" dirty="0">
                <a:solidFill>
                  <a:schemeClr val="dk1"/>
                </a:solidFill>
                <a:latin typeface="+mn-lt"/>
                <a:ea typeface="Arial"/>
                <a:cs typeface="Arial"/>
                <a:sym typeface="Arial"/>
              </a:rPr>
              <a:t> </a:t>
            </a:r>
            <a:r>
              <a:rPr lang="en-US" sz="2400" b="0" i="1" u="none" strike="noStrike" cap="none" dirty="0">
                <a:solidFill>
                  <a:schemeClr val="dk1"/>
                </a:solidFill>
                <a:latin typeface="+mn-lt"/>
                <a:ea typeface="Arial"/>
                <a:cs typeface="Arial"/>
                <a:sym typeface="Arial"/>
              </a:rPr>
              <a:t>I </a:t>
            </a:r>
            <a:r>
              <a:rPr lang="en-US" sz="2400" b="0" i="0" u="none" strike="noStrike" cap="none" dirty="0">
                <a:solidFill>
                  <a:schemeClr val="dk1"/>
                </a:solidFill>
                <a:latin typeface="+mn-lt"/>
                <a:ea typeface="Arial"/>
                <a:cs typeface="Arial"/>
                <a:sym typeface="Arial"/>
              </a:rPr>
              <a:t>when</a:t>
            </a:r>
            <a:r>
              <a:rPr lang="en-US" sz="2400" b="0" i="1" u="none" strike="noStrike" cap="none" dirty="0">
                <a:solidFill>
                  <a:schemeClr val="dk1"/>
                </a:solidFill>
                <a:latin typeface="+mn-lt"/>
                <a:ea typeface="Arial"/>
                <a:cs typeface="Arial"/>
                <a:sym typeface="Arial"/>
              </a:rPr>
              <a:t> P</a:t>
            </a:r>
            <a:r>
              <a:rPr lang="en-US" sz="100" b="0" i="1" u="none" strike="noStrike" cap="none" dirty="0">
                <a:solidFill>
                  <a:schemeClr val="dk1"/>
                </a:solidFill>
                <a:latin typeface="+mn-lt"/>
                <a:ea typeface="Arial"/>
                <a:cs typeface="Arial"/>
                <a:sym typeface="Arial"/>
              </a:rPr>
              <a:t> </a:t>
            </a:r>
            <a:r>
              <a:rPr lang="en-US" sz="2400" b="0" i="1" u="none" strike="noStrike" cap="none" dirty="0">
                <a:solidFill>
                  <a:schemeClr val="dk1"/>
                </a:solidFill>
                <a:latin typeface="+mn-lt"/>
                <a:ea typeface="Arial"/>
                <a:cs typeface="Arial"/>
                <a:sym typeface="Arial"/>
              </a:rPr>
              <a:t>V</a:t>
            </a:r>
            <a:r>
              <a:rPr lang="en-US" sz="2400" b="0" i="0" u="none" strike="noStrike" cap="none" dirty="0">
                <a:solidFill>
                  <a:schemeClr val="dk1"/>
                </a:solidFill>
                <a:latin typeface="+mn-lt"/>
                <a:ea typeface="Arial"/>
                <a:cs typeface="Arial"/>
                <a:sym typeface="Arial"/>
              </a:rPr>
              <a:t> is estimated to be normally distributed with a mean of $12 million and a standard deviation of $2.5 million, and the initial investment is also estimated to be normal with a mean of $3.0 million and standard deviation of $0.8 </a:t>
            </a:r>
            <a:r>
              <a:rPr lang="en-US" sz="2400" b="0" i="0" u="none" strike="noStrike" cap="none" dirty="0" smtClean="0">
                <a:solidFill>
                  <a:schemeClr val="dk1"/>
                </a:solidFill>
                <a:latin typeface="+mn-lt"/>
                <a:ea typeface="Arial"/>
                <a:cs typeface="Arial"/>
                <a:sym typeface="Arial"/>
              </a:rPr>
              <a:t>million?</a:t>
            </a:r>
            <a:endParaRPr sz="2400" b="0" i="0" u="none" strike="noStrike" cap="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86896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Title 1"/>
          <p:cNvSpPr txBox="1">
            <a:spLocks noGrp="1"/>
          </p:cNvSpPr>
          <p:nvPr>
            <p:ph type="title"/>
          </p:nvPr>
        </p:nvSpPr>
        <p:spPr>
          <a:xfrm>
            <a:off x="457200" y="215372"/>
            <a:ext cx="8305800" cy="1097280"/>
          </a:xfrm>
          <a:prstGeom prst="rect">
            <a:avLst/>
          </a:prstGeom>
          <a:noFill/>
          <a:ln>
            <a:noFill/>
          </a:ln>
        </p:spPr>
        <p:txBody>
          <a:bodyPr spcFirstLastPara="1" wrap="square" lIns="0" tIns="91425" rIns="0" bIns="0" anchor="b" anchorCtr="0">
            <a:noAutofit/>
          </a:bodyPr>
          <a:lstStyle/>
          <a:p>
            <a:pPr lvl="0">
              <a:buSzPts val="3200"/>
            </a:pPr>
            <a:r>
              <a:rPr lang="en-US" sz="3200" dirty="0">
                <a:latin typeface="+mj-lt"/>
              </a:rPr>
              <a:t>Example 12.6: A Sampling Experiment for Evaluating Capital Budgeting Projects </a:t>
            </a:r>
            <a:r>
              <a:rPr lang="en-US" sz="2000" b="0" dirty="0" smtClean="0">
                <a:latin typeface="+mj-lt"/>
              </a:rPr>
              <a:t>(2 </a:t>
            </a:r>
            <a:r>
              <a:rPr lang="en-US" sz="2000" b="0" dirty="0">
                <a:latin typeface="+mj-lt"/>
              </a:rPr>
              <a:t>of 2)</a:t>
            </a:r>
            <a:endParaRPr sz="2000" b="0" i="0" u="none" strike="noStrike" cap="none" dirty="0">
              <a:solidFill>
                <a:srgbClr val="007FA3"/>
              </a:solidFill>
              <a:latin typeface="+mj-lt"/>
              <a:sym typeface="Arial"/>
            </a:endParaRPr>
          </a:p>
        </p:txBody>
      </p:sp>
      <p:sp>
        <p:nvSpPr>
          <p:cNvPr id="1226" name="Content placeholder 2"/>
          <p:cNvSpPr txBox="1">
            <a:spLocks noGrp="1"/>
          </p:cNvSpPr>
          <p:nvPr>
            <p:ph type="body" idx="1"/>
          </p:nvPr>
        </p:nvSpPr>
        <p:spPr>
          <a:xfrm>
            <a:off x="457200" y="1600201"/>
            <a:ext cx="1447800" cy="50291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Column F:</a:t>
            </a:r>
            <a:endParaRPr dirty="0">
              <a:latin typeface="+mn-lt"/>
            </a:endParaRPr>
          </a:p>
        </p:txBody>
      </p:sp>
      <p:graphicFrame>
        <p:nvGraphicFramePr>
          <p:cNvPr id="3" name="Object 2" descr="= N O R M dot I N V left parenthesis R A N D left parenthesis right parenthesis comma 12 comma 2.5 right parenthesis."/>
          <p:cNvGraphicFramePr>
            <a:graphicFrameLocks noChangeAspect="1"/>
          </p:cNvGraphicFramePr>
          <p:nvPr>
            <p:extLst>
              <p:ext uri="{D42A27DB-BD31-4B8C-83A1-F6EECF244321}">
                <p14:modId xmlns:p14="http://schemas.microsoft.com/office/powerpoint/2010/main" val="3345919413"/>
              </p:ext>
            </p:extLst>
          </p:nvPr>
        </p:nvGraphicFramePr>
        <p:xfrm>
          <a:off x="773113" y="2168308"/>
          <a:ext cx="3060700" cy="317500"/>
        </p:xfrm>
        <a:graphic>
          <a:graphicData uri="http://schemas.openxmlformats.org/presentationml/2006/ole">
            <mc:AlternateContent xmlns:mc="http://schemas.openxmlformats.org/markup-compatibility/2006">
              <mc:Choice xmlns:v="urn:schemas-microsoft-com:vml" Requires="v">
                <p:oleObj spid="_x0000_s22590" name="Equation" r:id="rId4" imgW="3060360" imgH="317160" progId="Equation.DSMT4">
                  <p:embed/>
                </p:oleObj>
              </mc:Choice>
              <mc:Fallback>
                <p:oleObj name="Equation" r:id="rId4" imgW="3060360" imgH="317160" progId="Equation.DSMT4">
                  <p:embed/>
                  <p:pic>
                    <p:nvPicPr>
                      <p:cNvPr id="0" name=""/>
                      <p:cNvPicPr/>
                      <p:nvPr/>
                    </p:nvPicPr>
                    <p:blipFill>
                      <a:blip r:embed="rId5"/>
                      <a:stretch>
                        <a:fillRect/>
                      </a:stretch>
                    </p:blipFill>
                    <p:spPr>
                      <a:xfrm>
                        <a:off x="773113" y="2168308"/>
                        <a:ext cx="3060700" cy="317500"/>
                      </a:xfrm>
                      <a:prstGeom prst="rect">
                        <a:avLst/>
                      </a:prstGeom>
                    </p:spPr>
                  </p:pic>
                </p:oleObj>
              </mc:Fallback>
            </mc:AlternateContent>
          </a:graphicData>
        </a:graphic>
      </p:graphicFrame>
      <p:sp>
        <p:nvSpPr>
          <p:cNvPr id="1228" name="Content placeholder 2"/>
          <p:cNvSpPr txBox="1">
            <a:spLocks noGrp="1"/>
          </p:cNvSpPr>
          <p:nvPr>
            <p:ph type="body" idx="2"/>
          </p:nvPr>
        </p:nvSpPr>
        <p:spPr>
          <a:xfrm>
            <a:off x="457200" y="2544607"/>
            <a:ext cx="1600200" cy="56435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Column G:</a:t>
            </a:r>
            <a:endParaRPr dirty="0">
              <a:latin typeface="+mn-lt"/>
            </a:endParaRPr>
          </a:p>
        </p:txBody>
      </p:sp>
      <p:graphicFrame>
        <p:nvGraphicFramePr>
          <p:cNvPr id="11" name="Object 10" descr="= N O R M dot I N V left parenthesis R A N D left parenthesis right parenthesis comma 3 comma 0.8 right parenthesis."/>
          <p:cNvGraphicFramePr>
            <a:graphicFrameLocks noChangeAspect="1"/>
          </p:cNvGraphicFramePr>
          <p:nvPr>
            <p:extLst>
              <p:ext uri="{D42A27DB-BD31-4B8C-83A1-F6EECF244321}">
                <p14:modId xmlns:p14="http://schemas.microsoft.com/office/powerpoint/2010/main" val="429116030"/>
              </p:ext>
            </p:extLst>
          </p:nvPr>
        </p:nvGraphicFramePr>
        <p:xfrm>
          <a:off x="773113" y="3142348"/>
          <a:ext cx="2946400" cy="317500"/>
        </p:xfrm>
        <a:graphic>
          <a:graphicData uri="http://schemas.openxmlformats.org/presentationml/2006/ole">
            <mc:AlternateContent xmlns:mc="http://schemas.openxmlformats.org/markup-compatibility/2006">
              <mc:Choice xmlns:v="urn:schemas-microsoft-com:vml" Requires="v">
                <p:oleObj spid="_x0000_s22591" name="Equation" r:id="rId6" imgW="2946240" imgH="317160" progId="Equation.DSMT4">
                  <p:embed/>
                </p:oleObj>
              </mc:Choice>
              <mc:Fallback>
                <p:oleObj name="Equation" r:id="rId6" imgW="2946240" imgH="317160" progId="Equation.DSMT4">
                  <p:embed/>
                  <p:pic>
                    <p:nvPicPr>
                      <p:cNvPr id="3" name="Object 2"/>
                      <p:cNvPicPr/>
                      <p:nvPr/>
                    </p:nvPicPr>
                    <p:blipFill>
                      <a:blip r:embed="rId7"/>
                      <a:stretch>
                        <a:fillRect/>
                      </a:stretch>
                    </p:blipFill>
                    <p:spPr>
                      <a:xfrm>
                        <a:off x="773113" y="3142348"/>
                        <a:ext cx="2946400" cy="317500"/>
                      </a:xfrm>
                      <a:prstGeom prst="rect">
                        <a:avLst/>
                      </a:prstGeom>
                    </p:spPr>
                  </p:pic>
                </p:oleObj>
              </mc:Fallback>
            </mc:AlternateContent>
          </a:graphicData>
        </a:graphic>
      </p:graphicFrame>
      <p:pic>
        <p:nvPicPr>
          <p:cNvPr id="2" name="Picture 1" descr="An Excel spreadsheet titled, probability index analysis, displays two tables. Table 1 has 2 rows and 3 columns. The columns have the following headings from left to right. Blank, mean, and standard deviation. The row entries are as follows. Row 1. P V, 12, 2.5. Row 2. I, 3, 0.8. The mean P I for 1000 experiments is 4.365203. This value is highlighted. Table 2 has 10 rows and 4 columns. The columns have the following headings from left to right. Experiment, P V, I, and P I. The row entries are as follows. Row 1. 1, 11.79045, 2.116217, 5.571475. Row 2. 2, 10.62588, 2.839064, 3.742741. Row 3. 3, 12.22324, 1.049416, 11.64765. Row 4. 4, 11.25269, 3.947846, 2.850337. Row 5. 5, 11.3254, 3.995613, 2.83446. Row 6. 6, 15.02659, 3.324238, 4.52031. Row 7. 7, 12.79318, 3.255405, 3.929827. Row 8. 8, 13.19409, 3.000283, 4.397616. Row 9. 9, 12.7466, 3.532532, 3.608346. Row 10. 10, 12.5399, 3.675463, 3.411789."/>
          <p:cNvPicPr>
            <a:picLocks noChangeAspect="1"/>
          </p:cNvPicPr>
          <p:nvPr/>
        </p:nvPicPr>
        <p:blipFill>
          <a:blip r:embed="rId8"/>
          <a:stretch>
            <a:fillRect/>
          </a:stretch>
        </p:blipFill>
        <p:spPr>
          <a:xfrm>
            <a:off x="4109347" y="1574100"/>
            <a:ext cx="4345162" cy="1823416"/>
          </a:xfrm>
          <a:prstGeom prst="rect">
            <a:avLst/>
          </a:prstGeom>
        </p:spPr>
      </p:pic>
      <p:pic>
        <p:nvPicPr>
          <p:cNvPr id="1231" name="Picture 2" descr="An Excel spreadsheet displays a table and a histogram. The table is as follows. The table has 13 rows and 2 columns. The columns have the following headings from left to right. Bin and frequency. The row entries are as follows. Row 1. 0, 1. Row 2. 1, 1. Row 3. 2, 26. Row 4. 3, 189. Row 5. 4, 272. Row 6. 5, 249. Row 7. 6, 135. Row 8. 7, 52. Row 9. 8, 31. Row 10. 9, 18. Row 11. 10, 6. Row 12. 11, 3. Row 13. More, 17. The table values are represented as a histogram titled, simulated P I values. The vertical axis plots frequency values and the horizontal axis plots bin values."/>
          <p:cNvPicPr preferRelativeResize="0"/>
          <p:nvPr/>
        </p:nvPicPr>
        <p:blipFill rotWithShape="1">
          <a:blip r:embed="rId9">
            <a:alphaModFix/>
          </a:blip>
          <a:srcRect/>
          <a:stretch/>
        </p:blipFill>
        <p:spPr>
          <a:xfrm>
            <a:off x="1583232" y="3667405"/>
            <a:ext cx="5893697" cy="2632051"/>
          </a:xfrm>
          <a:prstGeom prst="rect">
            <a:avLst/>
          </a:prstGeom>
          <a:noFill/>
          <a:ln>
            <a:noFill/>
          </a:ln>
        </p:spPr>
      </p:pic>
    </p:spTree>
    <p:extLst>
      <p:ext uri="{BB962C8B-B14F-4D97-AF65-F5344CB8AC3E}">
        <p14:creationId xmlns:p14="http://schemas.microsoft.com/office/powerpoint/2010/main" val="960823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j-lt"/>
              </a:rPr>
              <a:t>Binomial Distributions</a:t>
            </a:r>
            <a:endParaRPr lang="en-US" dirty="0">
              <a:latin typeface="+mj-lt"/>
            </a:endParaRPr>
          </a:p>
        </p:txBody>
      </p:sp>
      <p:sp>
        <p:nvSpPr>
          <p:cNvPr id="7" name="Content placeholder 2"/>
          <p:cNvSpPr>
            <a:spLocks noGrp="1"/>
          </p:cNvSpPr>
          <p:nvPr>
            <p:ph type="body" idx="1"/>
          </p:nvPr>
        </p:nvSpPr>
        <p:spPr>
          <a:xfrm>
            <a:off x="457200" y="1600200"/>
            <a:ext cx="8156448" cy="923544"/>
          </a:xfrm>
        </p:spPr>
        <p:txBody>
          <a:bodyPr/>
          <a:lstStyle/>
          <a:p>
            <a:pPr marL="256032" indent="-256032">
              <a:buSzPct val="100000"/>
            </a:pPr>
            <a:r>
              <a:rPr lang="en-US" sz="2400" dirty="0">
                <a:latin typeface="+mn-lt"/>
              </a:rPr>
              <a:t>To generate a random variate from a binomial distribution, we may use the Excel function</a:t>
            </a:r>
          </a:p>
        </p:txBody>
      </p:sp>
      <p:graphicFrame>
        <p:nvGraphicFramePr>
          <p:cNvPr id="14" name="Object 13" descr="B I N O M.I N V left parenthesis trials, probability, alpha right parenthesis"/>
          <p:cNvGraphicFramePr>
            <a:graphicFrameLocks noChangeAspect="1"/>
          </p:cNvGraphicFramePr>
          <p:nvPr>
            <p:extLst>
              <p:ext uri="{D42A27DB-BD31-4B8C-83A1-F6EECF244321}">
                <p14:modId xmlns:p14="http://schemas.microsoft.com/office/powerpoint/2010/main" val="1414815469"/>
              </p:ext>
            </p:extLst>
          </p:nvPr>
        </p:nvGraphicFramePr>
        <p:xfrm>
          <a:off x="698691" y="2608453"/>
          <a:ext cx="4597400" cy="330200"/>
        </p:xfrm>
        <a:graphic>
          <a:graphicData uri="http://schemas.openxmlformats.org/presentationml/2006/ole">
            <mc:AlternateContent xmlns:mc="http://schemas.openxmlformats.org/markup-compatibility/2006">
              <mc:Choice xmlns:v="urn:schemas-microsoft-com:vml" Requires="v">
                <p:oleObj spid="_x0000_s13874" name="Equation" r:id="rId3" imgW="4597200" imgH="330120" progId="Equation.DSMT4">
                  <p:embed/>
                </p:oleObj>
              </mc:Choice>
              <mc:Fallback>
                <p:oleObj name="Equation" r:id="rId3" imgW="4597200" imgH="330120" progId="Equation.DSMT4">
                  <p:embed/>
                  <p:pic>
                    <p:nvPicPr>
                      <p:cNvPr id="0" name=""/>
                      <p:cNvPicPr/>
                      <p:nvPr/>
                    </p:nvPicPr>
                    <p:blipFill>
                      <a:blip r:embed="rId4"/>
                      <a:stretch>
                        <a:fillRect/>
                      </a:stretch>
                    </p:blipFill>
                    <p:spPr>
                      <a:xfrm>
                        <a:off x="698691" y="2608453"/>
                        <a:ext cx="4597400" cy="330200"/>
                      </a:xfrm>
                      <a:prstGeom prst="rect">
                        <a:avLst/>
                      </a:prstGeom>
                    </p:spPr>
                  </p:pic>
                </p:oleObj>
              </mc:Fallback>
            </mc:AlternateContent>
          </a:graphicData>
        </a:graphic>
      </p:graphicFrame>
      <p:sp>
        <p:nvSpPr>
          <p:cNvPr id="2" name="Content placeholder 2"/>
          <p:cNvSpPr>
            <a:spLocks noGrp="1"/>
          </p:cNvSpPr>
          <p:nvPr>
            <p:ph type="body" idx="2"/>
          </p:nvPr>
        </p:nvSpPr>
        <p:spPr>
          <a:xfrm>
            <a:off x="5330190" y="2559273"/>
            <a:ext cx="2660904" cy="393192"/>
          </a:xfrm>
        </p:spPr>
        <p:txBody>
          <a:bodyPr/>
          <a:lstStyle/>
          <a:p>
            <a:pPr marL="0" indent="0">
              <a:spcBef>
                <a:spcPts val="0"/>
              </a:spcBef>
              <a:buNone/>
            </a:pPr>
            <a:r>
              <a:rPr lang="en-US" sz="2400" dirty="0">
                <a:latin typeface="+mn-lt"/>
              </a:rPr>
              <a:t>This function finds</a:t>
            </a:r>
          </a:p>
        </p:txBody>
      </p:sp>
      <p:sp>
        <p:nvSpPr>
          <p:cNvPr id="3" name="Content placeholder 2"/>
          <p:cNvSpPr>
            <a:spLocks noGrp="1"/>
          </p:cNvSpPr>
          <p:nvPr>
            <p:ph type="body" idx="3"/>
          </p:nvPr>
        </p:nvSpPr>
        <p:spPr>
          <a:xfrm>
            <a:off x="457200" y="2997138"/>
            <a:ext cx="8229600" cy="1349216"/>
          </a:xfrm>
        </p:spPr>
        <p:txBody>
          <a:bodyPr/>
          <a:lstStyle/>
          <a:p>
            <a:pPr marL="228600" indent="0">
              <a:spcBef>
                <a:spcPts val="0"/>
              </a:spcBef>
              <a:buNone/>
            </a:pPr>
            <a:r>
              <a:rPr lang="en-US" sz="2400" dirty="0">
                <a:latin typeface="+mn-lt"/>
              </a:rPr>
              <a:t>the smallest value for which the cumulative binomial distribution is greater than or equal to alpha. </a:t>
            </a:r>
          </a:p>
          <a:p>
            <a:pPr marL="256032" indent="-256032">
              <a:buSzPct val="100000"/>
            </a:pPr>
            <a:r>
              <a:rPr lang="en-US" sz="2400" dirty="0">
                <a:latin typeface="+mn-lt"/>
              </a:rPr>
              <a:t>To randomly generate a binomial random variate,</a:t>
            </a:r>
          </a:p>
        </p:txBody>
      </p:sp>
      <p:sp>
        <p:nvSpPr>
          <p:cNvPr id="4" name="Content placeholder 2"/>
          <p:cNvSpPr>
            <a:spLocks noGrp="1"/>
          </p:cNvSpPr>
          <p:nvPr>
            <p:ph type="body" idx="4"/>
          </p:nvPr>
        </p:nvSpPr>
        <p:spPr>
          <a:xfrm>
            <a:off x="749808" y="4393028"/>
            <a:ext cx="2615184" cy="371185"/>
          </a:xfrm>
        </p:spPr>
        <p:txBody>
          <a:bodyPr/>
          <a:lstStyle/>
          <a:p>
            <a:pPr marL="0" indent="0">
              <a:spcBef>
                <a:spcPts val="0"/>
              </a:spcBef>
              <a:buNone/>
            </a:pPr>
            <a:r>
              <a:rPr lang="en-US" sz="2400" dirty="0">
                <a:latin typeface="+mn-lt"/>
              </a:rPr>
              <a:t>replace alpha with</a:t>
            </a:r>
          </a:p>
        </p:txBody>
      </p:sp>
      <p:graphicFrame>
        <p:nvGraphicFramePr>
          <p:cNvPr id="15" name="Object 14" descr="R A N D left parenthesis right parenthesis"/>
          <p:cNvGraphicFramePr>
            <a:graphicFrameLocks noChangeAspect="1"/>
          </p:cNvGraphicFramePr>
          <p:nvPr>
            <p:extLst>
              <p:ext uri="{D42A27DB-BD31-4B8C-83A1-F6EECF244321}">
                <p14:modId xmlns:p14="http://schemas.microsoft.com/office/powerpoint/2010/main" val="1207062112"/>
              </p:ext>
            </p:extLst>
          </p:nvPr>
        </p:nvGraphicFramePr>
        <p:xfrm>
          <a:off x="3392424" y="4409756"/>
          <a:ext cx="1130300" cy="355600"/>
        </p:xfrm>
        <a:graphic>
          <a:graphicData uri="http://schemas.openxmlformats.org/presentationml/2006/ole">
            <mc:AlternateContent xmlns:mc="http://schemas.openxmlformats.org/markup-compatibility/2006">
              <mc:Choice xmlns:v="urn:schemas-microsoft-com:vml" Requires="v">
                <p:oleObj spid="_x0000_s13875" name="Equation" r:id="rId5" imgW="1130040" imgH="355320" progId="Equation.DSMT4">
                  <p:embed/>
                </p:oleObj>
              </mc:Choice>
              <mc:Fallback>
                <p:oleObj name="Equation" r:id="rId5" imgW="1130040" imgH="355320" progId="Equation.DSMT4">
                  <p:embed/>
                  <p:pic>
                    <p:nvPicPr>
                      <p:cNvPr id="0" name=""/>
                      <p:cNvPicPr/>
                      <p:nvPr/>
                    </p:nvPicPr>
                    <p:blipFill>
                      <a:blip r:embed="rId6"/>
                      <a:stretch>
                        <a:fillRect/>
                      </a:stretch>
                    </p:blipFill>
                    <p:spPr>
                      <a:xfrm>
                        <a:off x="3392424" y="4409756"/>
                        <a:ext cx="1130300" cy="355600"/>
                      </a:xfrm>
                      <a:prstGeom prst="rect">
                        <a:avLst/>
                      </a:prstGeom>
                    </p:spPr>
                  </p:pic>
                </p:oleObj>
              </mc:Fallback>
            </mc:AlternateContent>
          </a:graphicData>
        </a:graphic>
      </p:graphicFrame>
      <p:sp>
        <p:nvSpPr>
          <p:cNvPr id="5" name="Content placeholder 2"/>
          <p:cNvSpPr>
            <a:spLocks noGrp="1"/>
          </p:cNvSpPr>
          <p:nvPr>
            <p:ph type="body" idx="5"/>
          </p:nvPr>
        </p:nvSpPr>
        <p:spPr>
          <a:xfrm>
            <a:off x="4618228" y="4409756"/>
            <a:ext cx="1197864" cy="371856"/>
          </a:xfrm>
        </p:spPr>
        <p:txBody>
          <a:bodyPr/>
          <a:lstStyle/>
          <a:p>
            <a:pPr marL="0" indent="0">
              <a:spcBef>
                <a:spcPts val="0"/>
              </a:spcBef>
              <a:buNone/>
            </a:pPr>
            <a:r>
              <a:rPr lang="en-US" sz="2400" dirty="0">
                <a:latin typeface="+mn-lt"/>
              </a:rPr>
              <a:t>that is</a:t>
            </a:r>
            <a:r>
              <a:rPr lang="en-US" sz="2400" dirty="0" smtClean="0">
                <a:latin typeface="+mn-lt"/>
              </a:rPr>
              <a:t>,</a:t>
            </a:r>
            <a:endParaRPr lang="en-US" sz="2400" dirty="0">
              <a:latin typeface="+mn-lt"/>
            </a:endParaRPr>
          </a:p>
        </p:txBody>
      </p:sp>
      <p:graphicFrame>
        <p:nvGraphicFramePr>
          <p:cNvPr id="16" name="Object 15" descr="B I N O M.I N V left parenthesis n, p, R A N D left parenthesis right parenthesis right parenthesis"/>
          <p:cNvGraphicFramePr>
            <a:graphicFrameLocks noChangeAspect="1"/>
          </p:cNvGraphicFramePr>
          <p:nvPr>
            <p:extLst>
              <p:ext uri="{D42A27DB-BD31-4B8C-83A1-F6EECF244321}">
                <p14:modId xmlns:p14="http://schemas.microsoft.com/office/powerpoint/2010/main" val="3088130633"/>
              </p:ext>
            </p:extLst>
          </p:nvPr>
        </p:nvGraphicFramePr>
        <p:xfrm>
          <a:off x="2668905" y="4827615"/>
          <a:ext cx="2984500" cy="304800"/>
        </p:xfrm>
        <a:graphic>
          <a:graphicData uri="http://schemas.openxmlformats.org/presentationml/2006/ole">
            <mc:AlternateContent xmlns:mc="http://schemas.openxmlformats.org/markup-compatibility/2006">
              <mc:Choice xmlns:v="urn:schemas-microsoft-com:vml" Requires="v">
                <p:oleObj spid="_x0000_s13876" name="Equation" r:id="rId7" imgW="2984400" imgH="304560" progId="Equation.DSMT4">
                  <p:embed/>
                </p:oleObj>
              </mc:Choice>
              <mc:Fallback>
                <p:oleObj name="Equation" r:id="rId7" imgW="2984400" imgH="304560" progId="Equation.DSMT4">
                  <p:embed/>
                  <p:pic>
                    <p:nvPicPr>
                      <p:cNvPr id="0" name=""/>
                      <p:cNvPicPr/>
                      <p:nvPr/>
                    </p:nvPicPr>
                    <p:blipFill>
                      <a:blip r:embed="rId8"/>
                      <a:stretch>
                        <a:fillRect/>
                      </a:stretch>
                    </p:blipFill>
                    <p:spPr>
                      <a:xfrm>
                        <a:off x="2668905" y="4827615"/>
                        <a:ext cx="2984500" cy="304800"/>
                      </a:xfrm>
                      <a:prstGeom prst="rect">
                        <a:avLst/>
                      </a:prstGeom>
                    </p:spPr>
                  </p:pic>
                </p:oleObj>
              </mc:Fallback>
            </mc:AlternateContent>
          </a:graphicData>
        </a:graphic>
      </p:graphicFrame>
    </p:spTree>
    <p:extLst>
      <p:ext uri="{BB962C8B-B14F-4D97-AF65-F5344CB8AC3E}">
        <p14:creationId xmlns:p14="http://schemas.microsoft.com/office/powerpoint/2010/main" val="4176385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Example 12.7:  Binomial Random Variates</a:t>
            </a:r>
            <a:endParaRPr lang="en-US" dirty="0">
              <a:latin typeface="+mj-lt"/>
            </a:endParaRPr>
          </a:p>
        </p:txBody>
      </p:sp>
      <p:sp>
        <p:nvSpPr>
          <p:cNvPr id="3" name="Content placeholder 2"/>
          <p:cNvSpPr>
            <a:spLocks noGrp="1"/>
          </p:cNvSpPr>
          <p:nvPr>
            <p:ph type="body" idx="1"/>
          </p:nvPr>
        </p:nvSpPr>
        <p:spPr>
          <a:xfrm>
            <a:off x="457200" y="1483506"/>
            <a:ext cx="8164286" cy="2762794"/>
          </a:xfrm>
        </p:spPr>
        <p:txBody>
          <a:bodyPr/>
          <a:lstStyle/>
          <a:p>
            <a:pPr marL="256032" indent="-256032">
              <a:buSzPct val="100000"/>
            </a:pPr>
            <a:r>
              <a:rPr lang="en-US" sz="2000" dirty="0">
                <a:latin typeface="+mn-lt"/>
              </a:rPr>
              <a:t>Sixty potential customers are called each hour by </a:t>
            </a:r>
            <a:r>
              <a:rPr lang="en-US" sz="2000" dirty="0" smtClean="0">
                <a:latin typeface="+mn-lt"/>
              </a:rPr>
              <a:t>a telemarketer</a:t>
            </a:r>
            <a:r>
              <a:rPr lang="en-US" sz="2000" dirty="0">
                <a:latin typeface="+mn-lt"/>
              </a:rPr>
              <a:t>. The probability that any of them will </a:t>
            </a:r>
            <a:r>
              <a:rPr lang="en-US" sz="2000" dirty="0" smtClean="0">
                <a:latin typeface="+mn-lt"/>
              </a:rPr>
              <a:t>make a </a:t>
            </a:r>
            <a:r>
              <a:rPr lang="en-US" sz="2000" dirty="0">
                <a:latin typeface="+mn-lt"/>
              </a:rPr>
              <a:t>purchase is 0.08. Over a ten-hour period, how </a:t>
            </a:r>
            <a:r>
              <a:rPr lang="en-US" sz="2000" dirty="0" smtClean="0">
                <a:latin typeface="+mn-lt"/>
              </a:rPr>
              <a:t>many customers </a:t>
            </a:r>
            <a:r>
              <a:rPr lang="en-US" sz="2000" dirty="0">
                <a:latin typeface="+mn-lt"/>
              </a:rPr>
              <a:t>might make a purchase</a:t>
            </a:r>
            <a:r>
              <a:rPr lang="en-US" sz="2000" dirty="0" smtClean="0">
                <a:latin typeface="+mn-lt"/>
              </a:rPr>
              <a:t>?</a:t>
            </a:r>
          </a:p>
          <a:p>
            <a:pPr marL="256032" indent="-256032">
              <a:buSzPct val="100000"/>
            </a:pPr>
            <a:r>
              <a:rPr lang="en-US" sz="2000" dirty="0" smtClean="0">
                <a:latin typeface="+mn-lt"/>
              </a:rPr>
              <a:t>Ten </a:t>
            </a:r>
            <a:r>
              <a:rPr lang="en-US" sz="2000" dirty="0">
                <a:latin typeface="+mn-lt"/>
              </a:rPr>
              <a:t>samples </a:t>
            </a:r>
            <a:r>
              <a:rPr lang="en-US" sz="2000" dirty="0" smtClean="0">
                <a:latin typeface="+mn-lt"/>
              </a:rPr>
              <a:t>result in 61 purchases, or 6.1 per hour.</a:t>
            </a:r>
          </a:p>
          <a:p>
            <a:pPr marL="256032" indent="-256032">
              <a:buSzPct val="100000"/>
            </a:pPr>
            <a:r>
              <a:rPr lang="en-US" sz="2000" dirty="0" smtClean="0">
                <a:latin typeface="+mn-lt"/>
              </a:rPr>
              <a:t>Since the mean of the binomial is </a:t>
            </a:r>
            <a:r>
              <a:rPr lang="en-US" sz="2000" i="1" dirty="0" smtClean="0">
                <a:latin typeface="+mn-lt"/>
              </a:rPr>
              <a:t>np</a:t>
            </a:r>
            <a:r>
              <a:rPr lang="en-US" sz="2000" dirty="0" smtClean="0">
                <a:latin typeface="+mn-lt"/>
              </a:rPr>
              <a:t> = 4.8, </a:t>
            </a:r>
            <a:r>
              <a:rPr lang="en-US" sz="2000" dirty="0">
                <a:latin typeface="+mn-lt"/>
              </a:rPr>
              <a:t>over a ten-hour period, we would expect </a:t>
            </a:r>
            <a:r>
              <a:rPr lang="en-US" sz="2000" dirty="0" smtClean="0">
                <a:latin typeface="+mn-lt"/>
              </a:rPr>
              <a:t>48 successes. A </a:t>
            </a:r>
            <a:r>
              <a:rPr lang="en-US" sz="2000" dirty="0">
                <a:latin typeface="+mn-lt"/>
              </a:rPr>
              <a:t>larger number of samples would average closer to 4.8</a:t>
            </a:r>
            <a:r>
              <a:rPr lang="en-US" sz="2000" dirty="0" smtClean="0">
                <a:latin typeface="+mn-lt"/>
              </a:rPr>
              <a:t>.</a:t>
            </a:r>
            <a:endParaRPr lang="en-US" sz="2000" dirty="0">
              <a:latin typeface="+mn-lt"/>
            </a:endParaRPr>
          </a:p>
        </p:txBody>
      </p:sp>
      <p:pic>
        <p:nvPicPr>
          <p:cNvPr id="6" name="Picture 5" descr="An Excel sheet is titled, binomial random variables. The number of trials, n, is 60 and probability, p, is 0.08. A table displays data of number of purchases for different samples. The table has 11 rows and 2 columns. The columns have the following headings from left to right. Sample and number of purchases per hour. The row entries are as follows. Row 1. 1, 3. Row 2. 2, 7. Row 3. 3, 4. Row 4. 4, 4. Row 5. 5, 9. Row 6. 6, 8. Row 7. 7, 6. Row 8. 8, 6. Row 9. 9, 7. Row 10. 10, 7. Row 11. Total,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240" y="4307426"/>
            <a:ext cx="4541520" cy="1938528"/>
          </a:xfrm>
          <a:prstGeom prst="rect">
            <a:avLst/>
          </a:prstGeom>
        </p:spPr>
      </p:pic>
    </p:spTree>
    <p:extLst>
      <p:ext uri="{BB962C8B-B14F-4D97-AF65-F5344CB8AC3E}">
        <p14:creationId xmlns:p14="http://schemas.microsoft.com/office/powerpoint/2010/main" val="1456080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Risk </a:t>
            </a:r>
            <a:r>
              <a:rPr lang="en-US" sz="3600" b="1" i="0" u="none" strike="noStrike" cap="none" dirty="0">
                <a:solidFill>
                  <a:srgbClr val="007FA3"/>
                </a:solidFill>
                <a:latin typeface="+mj-lt"/>
                <a:ea typeface="Arial"/>
                <a:cs typeface="Arial"/>
                <a:sym typeface="Arial"/>
              </a:rPr>
              <a:t>Analysis</a:t>
            </a:r>
            <a:endParaRPr sz="3600" b="1" i="0" u="none" strike="noStrike" cap="none" dirty="0">
              <a:solidFill>
                <a:srgbClr val="007FA3"/>
              </a:solidFill>
              <a:latin typeface="+mj-lt"/>
              <a:ea typeface="Arial"/>
              <a:cs typeface="Arial"/>
              <a:sym typeface="Arial"/>
            </a:endParaRPr>
          </a:p>
        </p:txBody>
      </p:sp>
      <p:sp>
        <p:nvSpPr>
          <p:cNvPr id="206" name="Conten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5600" marR="0" lvl="0" indent="-255600" algn="l" rtl="0">
              <a:spcBef>
                <a:spcPts val="1500"/>
              </a:spcBef>
              <a:spcAft>
                <a:spcPts val="0"/>
              </a:spcAft>
              <a:buClr>
                <a:srgbClr val="007FA3"/>
              </a:buClr>
              <a:buSzPts val="2400"/>
              <a:buFont typeface="Arial"/>
              <a:buChar char="•"/>
            </a:pPr>
            <a:r>
              <a:rPr lang="en-US" sz="2400" b="1" i="0" u="none" strike="noStrike" cap="none" dirty="0" smtClean="0">
                <a:solidFill>
                  <a:schemeClr val="dk1"/>
                </a:solidFill>
                <a:latin typeface="+mn-lt"/>
                <a:sym typeface="Arial"/>
              </a:rPr>
              <a:t>Risk</a:t>
            </a:r>
            <a:r>
              <a:rPr lang="en-US" sz="2400" b="0" i="1" u="none" strike="noStrike" cap="none" dirty="0" smtClean="0">
                <a:solidFill>
                  <a:schemeClr val="dk1"/>
                </a:solidFill>
                <a:latin typeface="+mn-lt"/>
                <a:sym typeface="Arial"/>
              </a:rPr>
              <a:t> </a:t>
            </a:r>
            <a:r>
              <a:rPr lang="en-US" sz="2400" b="0" i="0" u="none" strike="noStrike" cap="none" dirty="0">
                <a:solidFill>
                  <a:schemeClr val="dk1"/>
                </a:solidFill>
                <a:latin typeface="+mn-lt"/>
                <a:sym typeface="Arial"/>
              </a:rPr>
              <a:t>is the likelihood of an undesirable outcome. It can be assessed by evaluating the probability that the outcome will occur along with the severity of the outcome.</a:t>
            </a:r>
            <a:endParaRPr sz="2400" dirty="0">
              <a:latin typeface="+mn-lt"/>
            </a:endParaRPr>
          </a:p>
          <a:p>
            <a:pPr marL="255600" marR="0" lvl="0" indent="-255600" algn="l" rtl="0">
              <a:spcBef>
                <a:spcPts val="1500"/>
              </a:spcBef>
              <a:spcAft>
                <a:spcPts val="0"/>
              </a:spcAft>
              <a:buClr>
                <a:srgbClr val="007FA3"/>
              </a:buClr>
              <a:buSzPts val="2400"/>
              <a:buFont typeface="Arial"/>
              <a:buChar char="•"/>
            </a:pPr>
            <a:r>
              <a:rPr lang="en-US" sz="2400" b="1" i="0" u="none" strike="noStrike" cap="none" dirty="0">
                <a:solidFill>
                  <a:schemeClr val="dk1"/>
                </a:solidFill>
                <a:latin typeface="+mn-lt"/>
                <a:sym typeface="Arial"/>
              </a:rPr>
              <a:t>Risk analysis</a:t>
            </a:r>
            <a:r>
              <a:rPr lang="en-US" sz="2400" b="1" i="1" u="none" strike="noStrike" cap="none" dirty="0">
                <a:solidFill>
                  <a:schemeClr val="dk1"/>
                </a:solidFill>
                <a:latin typeface="+mn-lt"/>
                <a:sym typeface="Arial"/>
              </a:rPr>
              <a:t> </a:t>
            </a:r>
            <a:r>
              <a:rPr lang="en-US" sz="2400" b="0" i="0" u="none" strike="noStrike" cap="none" dirty="0">
                <a:solidFill>
                  <a:schemeClr val="dk1"/>
                </a:solidFill>
                <a:latin typeface="+mn-lt"/>
                <a:sym typeface="Arial"/>
              </a:rPr>
              <a:t>seeks to examine the impact of uncertain inputs on various outputs.</a:t>
            </a:r>
            <a:endParaRPr sz="2400" b="0" i="0" u="none" strike="noStrike" cap="none" dirty="0">
              <a:solidFill>
                <a:schemeClr val="dk1"/>
              </a:solidFill>
              <a:latin typeface="+mn-lt"/>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Triangular Distributions</a:t>
            </a:r>
            <a:endParaRPr lang="en-US" dirty="0">
              <a:latin typeface="+mj-lt"/>
            </a:endParaRPr>
          </a:p>
        </p:txBody>
      </p:sp>
      <p:sp>
        <p:nvSpPr>
          <p:cNvPr id="3" name="Content placeholder 2"/>
          <p:cNvSpPr>
            <a:spLocks noGrp="1"/>
          </p:cNvSpPr>
          <p:nvPr>
            <p:ph type="body" idx="1"/>
          </p:nvPr>
        </p:nvSpPr>
        <p:spPr>
          <a:xfrm>
            <a:off x="457200" y="1600201"/>
            <a:ext cx="8229600" cy="2128116"/>
          </a:xfrm>
        </p:spPr>
        <p:txBody>
          <a:bodyPr/>
          <a:lstStyle/>
          <a:p>
            <a:pPr marL="256032" indent="-256032">
              <a:buSzPct val="100000"/>
            </a:pPr>
            <a:r>
              <a:rPr lang="en-US" sz="2200" dirty="0" smtClean="0">
                <a:latin typeface="+mn-lt"/>
              </a:rPr>
              <a:t>The </a:t>
            </a:r>
            <a:r>
              <a:rPr lang="en-US" sz="2200" dirty="0">
                <a:latin typeface="+mn-lt"/>
              </a:rPr>
              <a:t>triangular </a:t>
            </a:r>
            <a:r>
              <a:rPr lang="en-US" sz="2200" dirty="0" smtClean="0">
                <a:latin typeface="+mn-lt"/>
              </a:rPr>
              <a:t>distribution</a:t>
            </a:r>
            <a:r>
              <a:rPr lang="en-US" sz="2200" dirty="0">
                <a:latin typeface="+mn-lt"/>
              </a:rPr>
              <a:t> depends on three parameters, </a:t>
            </a:r>
            <a:r>
              <a:rPr lang="en-US" sz="2200" i="1" dirty="0">
                <a:latin typeface="+mn-lt"/>
              </a:rPr>
              <a:t>a</a:t>
            </a:r>
            <a:r>
              <a:rPr lang="en-US" sz="2200" dirty="0">
                <a:latin typeface="+mn-lt"/>
              </a:rPr>
              <a:t> = </a:t>
            </a:r>
            <a:r>
              <a:rPr lang="en-US" sz="2200" dirty="0" smtClean="0">
                <a:latin typeface="+mn-lt"/>
              </a:rPr>
              <a:t>minimum</a:t>
            </a:r>
            <a:r>
              <a:rPr lang="en-US" sz="2200" dirty="0">
                <a:latin typeface="+mn-lt"/>
              </a:rPr>
              <a:t>, </a:t>
            </a:r>
            <a:r>
              <a:rPr lang="en-US" sz="2200" i="1" dirty="0">
                <a:latin typeface="+mn-lt"/>
              </a:rPr>
              <a:t>b</a:t>
            </a:r>
            <a:r>
              <a:rPr lang="en-US" sz="2200" dirty="0">
                <a:latin typeface="+mn-lt"/>
              </a:rPr>
              <a:t> = </a:t>
            </a:r>
            <a:r>
              <a:rPr lang="en-US" sz="2200" dirty="0" smtClean="0">
                <a:latin typeface="+mn-lt"/>
              </a:rPr>
              <a:t>maximum</a:t>
            </a:r>
            <a:r>
              <a:rPr lang="en-US" sz="2200" dirty="0">
                <a:latin typeface="+mn-lt"/>
              </a:rPr>
              <a:t>, and </a:t>
            </a:r>
            <a:r>
              <a:rPr lang="en-US" sz="2200" i="1" dirty="0">
                <a:latin typeface="+mn-lt"/>
              </a:rPr>
              <a:t>c</a:t>
            </a:r>
            <a:r>
              <a:rPr lang="en-US" sz="2200" dirty="0">
                <a:latin typeface="+mn-lt"/>
              </a:rPr>
              <a:t> = </a:t>
            </a:r>
            <a:r>
              <a:rPr lang="en-US" sz="2200" dirty="0" smtClean="0">
                <a:latin typeface="+mn-lt"/>
              </a:rPr>
              <a:t>most </a:t>
            </a:r>
            <a:r>
              <a:rPr lang="en-US" sz="2200" dirty="0">
                <a:latin typeface="+mn-lt"/>
              </a:rPr>
              <a:t>likely</a:t>
            </a:r>
            <a:r>
              <a:rPr lang="en-US" sz="2200" dirty="0" smtClean="0">
                <a:latin typeface="+mn-lt"/>
              </a:rPr>
              <a:t>.</a:t>
            </a:r>
          </a:p>
          <a:p>
            <a:pPr marL="256032" indent="-256032">
              <a:buSzPct val="100000"/>
            </a:pPr>
            <a:r>
              <a:rPr lang="en-US" sz="2200" dirty="0" smtClean="0">
                <a:latin typeface="+mn-lt"/>
              </a:rPr>
              <a:t>A </a:t>
            </a:r>
            <a:r>
              <a:rPr lang="en-US" sz="2200" dirty="0">
                <a:latin typeface="+mn-lt"/>
              </a:rPr>
              <a:t>triangular random variate, </a:t>
            </a:r>
            <a:r>
              <a:rPr lang="en-US" sz="2200" i="1" dirty="0" smtClean="0">
                <a:latin typeface="+mn-lt"/>
              </a:rPr>
              <a:t>X</a:t>
            </a:r>
            <a:r>
              <a:rPr lang="en-US" sz="2200" dirty="0" smtClean="0">
                <a:latin typeface="+mn-lt"/>
              </a:rPr>
              <a:t>, </a:t>
            </a:r>
            <a:r>
              <a:rPr lang="en-US" sz="2200" dirty="0">
                <a:latin typeface="+mn-lt"/>
              </a:rPr>
              <a:t>can be generated using one </a:t>
            </a:r>
            <a:r>
              <a:rPr lang="en-US" sz="2200" dirty="0" smtClean="0">
                <a:latin typeface="+mn-lt"/>
              </a:rPr>
              <a:t>of the </a:t>
            </a:r>
            <a:r>
              <a:rPr lang="en-US" sz="2200" dirty="0">
                <a:latin typeface="+mn-lt"/>
              </a:rPr>
              <a:t>following formulas that depend on the value of </a:t>
            </a:r>
            <a:r>
              <a:rPr lang="en-US" sz="2200" i="1" dirty="0" smtClean="0">
                <a:latin typeface="+mn-lt"/>
              </a:rPr>
              <a:t>R</a:t>
            </a:r>
            <a:r>
              <a:rPr lang="en-US" sz="2200" dirty="0" smtClean="0">
                <a:latin typeface="+mn-lt"/>
              </a:rPr>
              <a:t> </a:t>
            </a:r>
            <a:r>
              <a:rPr lang="en-US" sz="2200" dirty="0">
                <a:latin typeface="+mn-lt"/>
              </a:rPr>
              <a:t>(</a:t>
            </a:r>
            <a:r>
              <a:rPr lang="en-US" sz="2200" i="1" dirty="0" smtClean="0">
                <a:latin typeface="+mn-lt"/>
              </a:rPr>
              <a:t>R</a:t>
            </a:r>
            <a:r>
              <a:rPr lang="en-US" sz="2200" dirty="0" smtClean="0">
                <a:latin typeface="+mn-lt"/>
              </a:rPr>
              <a:t> </a:t>
            </a:r>
            <a:r>
              <a:rPr lang="en-US" sz="2200" dirty="0">
                <a:latin typeface="+mn-lt"/>
              </a:rPr>
              <a:t>is a random number</a:t>
            </a:r>
            <a:r>
              <a:rPr lang="en-US" sz="2200" dirty="0" smtClean="0">
                <a:latin typeface="+mn-lt"/>
              </a:rPr>
              <a:t>):</a:t>
            </a:r>
            <a:endParaRPr lang="en-US" sz="2200" dirty="0">
              <a:latin typeface="+mn-lt"/>
            </a:endParaRPr>
          </a:p>
        </p:txBody>
      </p:sp>
      <p:graphicFrame>
        <p:nvGraphicFramePr>
          <p:cNvPr id="6" name="Object 5" descr="X = a + square root of start expression R left parenthesis b minus a right parenthesis left parenthesis c minus a right parenthesis end expression, for R is greater than 0 but less than F of c. X = b minus square root of start expression left parenthesis 1 minus R right parenthesis left parenthesis b minus a right parenthesis left parenthesis b minus c right parenthesis end expression, for R is greater than or equal to F of c but less than 1. These expressions are labeled, 12.3."/>
          <p:cNvGraphicFramePr>
            <a:graphicFrameLocks noChangeAspect="1"/>
          </p:cNvGraphicFramePr>
          <p:nvPr>
            <p:extLst>
              <p:ext uri="{D42A27DB-BD31-4B8C-83A1-F6EECF244321}">
                <p14:modId xmlns:p14="http://schemas.microsoft.com/office/powerpoint/2010/main" val="1640775143"/>
              </p:ext>
            </p:extLst>
          </p:nvPr>
        </p:nvGraphicFramePr>
        <p:xfrm>
          <a:off x="1182624" y="3955787"/>
          <a:ext cx="6248400" cy="838200"/>
        </p:xfrm>
        <a:graphic>
          <a:graphicData uri="http://schemas.openxmlformats.org/presentationml/2006/ole">
            <mc:AlternateContent xmlns:mc="http://schemas.openxmlformats.org/markup-compatibility/2006">
              <mc:Choice xmlns:v="urn:schemas-microsoft-com:vml" Requires="v">
                <p:oleObj spid="_x0000_s24590" name="Equation" r:id="rId3" imgW="6248160" imgH="838080" progId="Equation.DSMT4">
                  <p:embed/>
                </p:oleObj>
              </mc:Choice>
              <mc:Fallback>
                <p:oleObj name="Equation" r:id="rId3" imgW="6248160" imgH="838080" progId="Equation.DSMT4">
                  <p:embed/>
                  <p:pic>
                    <p:nvPicPr>
                      <p:cNvPr id="0" name=""/>
                      <p:cNvPicPr/>
                      <p:nvPr/>
                    </p:nvPicPr>
                    <p:blipFill>
                      <a:blip r:embed="rId4"/>
                      <a:stretch>
                        <a:fillRect/>
                      </a:stretch>
                    </p:blipFill>
                    <p:spPr>
                      <a:xfrm>
                        <a:off x="1182624" y="3955787"/>
                        <a:ext cx="6248400" cy="838200"/>
                      </a:xfrm>
                      <a:prstGeom prst="rect">
                        <a:avLst/>
                      </a:prstGeom>
                    </p:spPr>
                  </p:pic>
                </p:oleObj>
              </mc:Fallback>
            </mc:AlternateContent>
          </a:graphicData>
        </a:graphic>
      </p:graphicFrame>
      <p:graphicFrame>
        <p:nvGraphicFramePr>
          <p:cNvPr id="7" name="Object 6" descr="where F of c = left parenthesis c minus A right parenthesis over left parenthesis b minus A right parenthesis"/>
          <p:cNvGraphicFramePr>
            <a:graphicFrameLocks noChangeAspect="1"/>
          </p:cNvGraphicFramePr>
          <p:nvPr>
            <p:extLst>
              <p:ext uri="{D42A27DB-BD31-4B8C-83A1-F6EECF244321}">
                <p14:modId xmlns:p14="http://schemas.microsoft.com/office/powerpoint/2010/main" val="2932065564"/>
              </p:ext>
            </p:extLst>
          </p:nvPr>
        </p:nvGraphicFramePr>
        <p:xfrm>
          <a:off x="904494" y="5021457"/>
          <a:ext cx="3187700" cy="304800"/>
        </p:xfrm>
        <a:graphic>
          <a:graphicData uri="http://schemas.openxmlformats.org/presentationml/2006/ole">
            <mc:AlternateContent xmlns:mc="http://schemas.openxmlformats.org/markup-compatibility/2006">
              <mc:Choice xmlns:v="urn:schemas-microsoft-com:vml" Requires="v">
                <p:oleObj spid="_x0000_s24591" name="Equation" r:id="rId5" imgW="3187440" imgH="304560" progId="Equation.DSMT4">
                  <p:embed/>
                </p:oleObj>
              </mc:Choice>
              <mc:Fallback>
                <p:oleObj name="Equation" r:id="rId5" imgW="3187440" imgH="304560" progId="Equation.DSMT4">
                  <p:embed/>
                  <p:pic>
                    <p:nvPicPr>
                      <p:cNvPr id="0" name=""/>
                      <p:cNvPicPr/>
                      <p:nvPr/>
                    </p:nvPicPr>
                    <p:blipFill>
                      <a:blip r:embed="rId6"/>
                      <a:stretch>
                        <a:fillRect/>
                      </a:stretch>
                    </p:blipFill>
                    <p:spPr>
                      <a:xfrm>
                        <a:off x="904494" y="5021457"/>
                        <a:ext cx="3187700" cy="304800"/>
                      </a:xfrm>
                      <a:prstGeom prst="rect">
                        <a:avLst/>
                      </a:prstGeom>
                    </p:spPr>
                  </p:pic>
                </p:oleObj>
              </mc:Fallback>
            </mc:AlternateContent>
          </a:graphicData>
        </a:graphic>
      </p:graphicFrame>
    </p:spTree>
    <p:extLst>
      <p:ext uri="{BB962C8B-B14F-4D97-AF65-F5344CB8AC3E}">
        <p14:creationId xmlns:p14="http://schemas.microsoft.com/office/powerpoint/2010/main" val="1648273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Using Excel for Triangular Random Variates</a:t>
            </a:r>
            <a:endParaRPr lang="en-US" dirty="0">
              <a:latin typeface="+mj-lt"/>
            </a:endParaRPr>
          </a:p>
        </p:txBody>
      </p:sp>
      <p:graphicFrame>
        <p:nvGraphicFramePr>
          <p:cNvPr id="17" name="Object 16" descr="X = a + square root of start expression R left parenthesis b minus a right parenthesis left parenthesis c minus a right parenthesis end expression, for R is greater than 0 but less than F of c. X = b minus square root of start expression left parenthesis 1 minus R right parenthesis left parenthesis b minus a right parenthesis left parenthesis b minus c right parenthesis end expression, for R is greater than or equal to F of c but less than 1. These expressions are labeled 12.3."/>
          <p:cNvGraphicFramePr>
            <a:graphicFrameLocks noChangeAspect="1"/>
          </p:cNvGraphicFramePr>
          <p:nvPr>
            <p:extLst>
              <p:ext uri="{D42A27DB-BD31-4B8C-83A1-F6EECF244321}">
                <p14:modId xmlns:p14="http://schemas.microsoft.com/office/powerpoint/2010/main" val="2511245916"/>
              </p:ext>
            </p:extLst>
          </p:nvPr>
        </p:nvGraphicFramePr>
        <p:xfrm>
          <a:off x="901700" y="1673225"/>
          <a:ext cx="6997700" cy="838200"/>
        </p:xfrm>
        <a:graphic>
          <a:graphicData uri="http://schemas.openxmlformats.org/presentationml/2006/ole">
            <mc:AlternateContent xmlns:mc="http://schemas.openxmlformats.org/markup-compatibility/2006">
              <mc:Choice xmlns:v="urn:schemas-microsoft-com:vml" Requires="v">
                <p:oleObj spid="_x0000_s23647" name="Equation" r:id="rId3" imgW="6997680" imgH="838080" progId="Equation.DSMT4">
                  <p:embed/>
                </p:oleObj>
              </mc:Choice>
              <mc:Fallback>
                <p:oleObj name="Equation" r:id="rId3" imgW="6997680" imgH="838080" progId="Equation.DSMT4">
                  <p:embed/>
                  <p:pic>
                    <p:nvPicPr>
                      <p:cNvPr id="0" name=""/>
                      <p:cNvPicPr/>
                      <p:nvPr/>
                    </p:nvPicPr>
                    <p:blipFill>
                      <a:blip r:embed="rId4"/>
                      <a:stretch>
                        <a:fillRect/>
                      </a:stretch>
                    </p:blipFill>
                    <p:spPr>
                      <a:xfrm>
                        <a:off x="901700" y="1673225"/>
                        <a:ext cx="6997700" cy="838200"/>
                      </a:xfrm>
                      <a:prstGeom prst="rect">
                        <a:avLst/>
                      </a:prstGeom>
                    </p:spPr>
                  </p:pic>
                </p:oleObj>
              </mc:Fallback>
            </mc:AlternateContent>
          </a:graphicData>
        </a:graphic>
      </p:graphicFrame>
      <p:sp>
        <p:nvSpPr>
          <p:cNvPr id="3" name="Content placeholder 2"/>
          <p:cNvSpPr>
            <a:spLocks noGrp="1"/>
          </p:cNvSpPr>
          <p:nvPr>
            <p:ph type="body" idx="1"/>
          </p:nvPr>
        </p:nvSpPr>
        <p:spPr>
          <a:xfrm>
            <a:off x="457200" y="2569465"/>
            <a:ext cx="6309360" cy="534072"/>
          </a:xfrm>
        </p:spPr>
        <p:txBody>
          <a:bodyPr/>
          <a:lstStyle/>
          <a:p>
            <a:pPr marL="256032" indent="-256032">
              <a:buSzPct val="100000"/>
            </a:pPr>
            <a:r>
              <a:rPr lang="en-US" sz="2000" dirty="0" smtClean="0">
                <a:latin typeface="+mn-lt"/>
              </a:rPr>
              <a:t>First </a:t>
            </a:r>
            <a:r>
              <a:rPr lang="en-US" sz="2000" dirty="0">
                <a:latin typeface="+mn-lt"/>
              </a:rPr>
              <a:t>generate a random number </a:t>
            </a:r>
            <a:r>
              <a:rPr lang="en-US" sz="2000" i="1" dirty="0" smtClean="0">
                <a:latin typeface="+mn-lt"/>
              </a:rPr>
              <a:t>R</a:t>
            </a:r>
            <a:r>
              <a:rPr lang="en-US" sz="2000" dirty="0" smtClean="0">
                <a:latin typeface="+mn-lt"/>
              </a:rPr>
              <a:t> and compute</a:t>
            </a:r>
            <a:endParaRPr lang="en-US" sz="2000" dirty="0">
              <a:latin typeface="+mn-lt"/>
            </a:endParaRPr>
          </a:p>
        </p:txBody>
      </p:sp>
      <p:graphicFrame>
        <p:nvGraphicFramePr>
          <p:cNvPr id="19" name="Object 18" descr="F of c. If"/>
          <p:cNvGraphicFramePr>
            <a:graphicFrameLocks noChangeAspect="1"/>
          </p:cNvGraphicFramePr>
          <p:nvPr>
            <p:extLst>
              <p:ext uri="{D42A27DB-BD31-4B8C-83A1-F6EECF244321}">
                <p14:modId xmlns:p14="http://schemas.microsoft.com/office/powerpoint/2010/main" val="3819105734"/>
              </p:ext>
            </p:extLst>
          </p:nvPr>
        </p:nvGraphicFramePr>
        <p:xfrm>
          <a:off x="6841998" y="2796721"/>
          <a:ext cx="749300" cy="304800"/>
        </p:xfrm>
        <a:graphic>
          <a:graphicData uri="http://schemas.openxmlformats.org/presentationml/2006/ole">
            <mc:AlternateContent xmlns:mc="http://schemas.openxmlformats.org/markup-compatibility/2006">
              <mc:Choice xmlns:v="urn:schemas-microsoft-com:vml" Requires="v">
                <p:oleObj spid="_x0000_s23648" name="Equation" r:id="rId5" imgW="749160" imgH="304560" progId="Equation.DSMT4">
                  <p:embed/>
                </p:oleObj>
              </mc:Choice>
              <mc:Fallback>
                <p:oleObj name="Equation" r:id="rId5" imgW="749160" imgH="304560" progId="Equation.DSMT4">
                  <p:embed/>
                  <p:pic>
                    <p:nvPicPr>
                      <p:cNvPr id="0" name=""/>
                      <p:cNvPicPr/>
                      <p:nvPr/>
                    </p:nvPicPr>
                    <p:blipFill>
                      <a:blip r:embed="rId6"/>
                      <a:stretch>
                        <a:fillRect/>
                      </a:stretch>
                    </p:blipFill>
                    <p:spPr>
                      <a:xfrm>
                        <a:off x="6841998" y="2796721"/>
                        <a:ext cx="749300" cy="304800"/>
                      </a:xfrm>
                      <a:prstGeom prst="rect">
                        <a:avLst/>
                      </a:prstGeom>
                    </p:spPr>
                  </p:pic>
                </p:oleObj>
              </mc:Fallback>
            </mc:AlternateContent>
          </a:graphicData>
        </a:graphic>
      </p:graphicFrame>
      <p:graphicFrame>
        <p:nvGraphicFramePr>
          <p:cNvPr id="20" name="Object 19" descr="R is less than F of c"/>
          <p:cNvGraphicFramePr>
            <a:graphicFrameLocks noChangeAspect="1"/>
          </p:cNvGraphicFramePr>
          <p:nvPr>
            <p:extLst>
              <p:ext uri="{D42A27DB-BD31-4B8C-83A1-F6EECF244321}">
                <p14:modId xmlns:p14="http://schemas.microsoft.com/office/powerpoint/2010/main" val="3868858174"/>
              </p:ext>
            </p:extLst>
          </p:nvPr>
        </p:nvGraphicFramePr>
        <p:xfrm>
          <a:off x="666496" y="3212546"/>
          <a:ext cx="1066800" cy="355600"/>
        </p:xfrm>
        <a:graphic>
          <a:graphicData uri="http://schemas.openxmlformats.org/presentationml/2006/ole">
            <mc:AlternateContent xmlns:mc="http://schemas.openxmlformats.org/markup-compatibility/2006">
              <mc:Choice xmlns:v="urn:schemas-microsoft-com:vml" Requires="v">
                <p:oleObj spid="_x0000_s23649" name="Equation" r:id="rId7" imgW="1066680" imgH="355320" progId="Equation.DSMT4">
                  <p:embed/>
                </p:oleObj>
              </mc:Choice>
              <mc:Fallback>
                <p:oleObj name="Equation" r:id="rId7" imgW="1066680" imgH="355320" progId="Equation.DSMT4">
                  <p:embed/>
                  <p:pic>
                    <p:nvPicPr>
                      <p:cNvPr id="0" name=""/>
                      <p:cNvPicPr/>
                      <p:nvPr/>
                    </p:nvPicPr>
                    <p:blipFill>
                      <a:blip r:embed="rId8"/>
                      <a:stretch>
                        <a:fillRect/>
                      </a:stretch>
                    </p:blipFill>
                    <p:spPr>
                      <a:xfrm>
                        <a:off x="666496" y="3212546"/>
                        <a:ext cx="1066800" cy="355600"/>
                      </a:xfrm>
                      <a:prstGeom prst="rect">
                        <a:avLst/>
                      </a:prstGeom>
                    </p:spPr>
                  </p:pic>
                </p:oleObj>
              </mc:Fallback>
            </mc:AlternateContent>
          </a:graphicData>
        </a:graphic>
      </p:graphicFrame>
      <p:sp>
        <p:nvSpPr>
          <p:cNvPr id="7" name="Text Placeholder 6"/>
          <p:cNvSpPr>
            <a:spLocks noGrp="1"/>
          </p:cNvSpPr>
          <p:nvPr>
            <p:ph type="body" idx="2"/>
          </p:nvPr>
        </p:nvSpPr>
        <p:spPr>
          <a:xfrm>
            <a:off x="1810512" y="3212546"/>
            <a:ext cx="5495544" cy="384598"/>
          </a:xfrm>
        </p:spPr>
        <p:txBody>
          <a:bodyPr/>
          <a:lstStyle/>
          <a:p>
            <a:pPr marL="0" indent="0">
              <a:spcBef>
                <a:spcPts val="0"/>
              </a:spcBef>
              <a:buSzPct val="100000"/>
              <a:buNone/>
            </a:pPr>
            <a:r>
              <a:rPr lang="en-US" sz="2000" dirty="0">
                <a:latin typeface="+mn-lt"/>
              </a:rPr>
              <a:t>then use the first formula to generate </a:t>
            </a:r>
            <a:r>
              <a:rPr lang="en-US" sz="2000" i="1" dirty="0">
                <a:latin typeface="+mn-lt"/>
              </a:rPr>
              <a:t>X</a:t>
            </a:r>
            <a:r>
              <a:rPr lang="en-US" sz="2000" dirty="0">
                <a:latin typeface="+mn-lt"/>
              </a:rPr>
              <a:t>;</a:t>
            </a:r>
          </a:p>
        </p:txBody>
      </p:sp>
      <p:sp>
        <p:nvSpPr>
          <p:cNvPr id="8" name="Text Placeholder 7"/>
          <p:cNvSpPr>
            <a:spLocks noGrp="1"/>
          </p:cNvSpPr>
          <p:nvPr>
            <p:ph type="body" idx="3"/>
          </p:nvPr>
        </p:nvSpPr>
        <p:spPr>
          <a:xfrm>
            <a:off x="457200" y="3688309"/>
            <a:ext cx="8229600" cy="820768"/>
          </a:xfrm>
        </p:spPr>
        <p:txBody>
          <a:bodyPr/>
          <a:lstStyle/>
          <a:p>
            <a:pPr marL="228600" indent="0">
              <a:spcBef>
                <a:spcPts val="0"/>
              </a:spcBef>
              <a:buNone/>
            </a:pPr>
            <a:r>
              <a:rPr lang="en-US" sz="2000" dirty="0">
                <a:latin typeface="+mn-lt"/>
              </a:rPr>
              <a:t>otherwise, use the second formula.</a:t>
            </a:r>
          </a:p>
          <a:p>
            <a:pPr marL="256032" indent="-256032">
              <a:buSzPct val="100000"/>
            </a:pPr>
            <a:r>
              <a:rPr lang="en-US" sz="2000" dirty="0">
                <a:latin typeface="+mn-lt"/>
              </a:rPr>
              <a:t>Excel formula:</a:t>
            </a:r>
          </a:p>
        </p:txBody>
      </p:sp>
      <p:graphicFrame>
        <p:nvGraphicFramePr>
          <p:cNvPr id="18" name="Object 17" descr="= if left parenthesis r is less than F of c comma a + S Q R T left parenthesis R asterisk left parenthesis b minus a right parenthesis asterisk left parenthesis c minus a right parenthesis right parenthesis comma b minus S Q R T left parenthesis left parenthesis 1 minus R right parenthesis asterisk left parenthesis b minus a right parenthesis asterisk left parenthesis b minus c right parenthesis right parenthesis right parenthesis. This expression is labeled, 12.4."/>
          <p:cNvGraphicFramePr>
            <a:graphicFrameLocks noChangeAspect="1"/>
          </p:cNvGraphicFramePr>
          <p:nvPr>
            <p:extLst>
              <p:ext uri="{D42A27DB-BD31-4B8C-83A1-F6EECF244321}">
                <p14:modId xmlns:p14="http://schemas.microsoft.com/office/powerpoint/2010/main" val="2382405753"/>
              </p:ext>
            </p:extLst>
          </p:nvPr>
        </p:nvGraphicFramePr>
        <p:xfrm>
          <a:off x="495300" y="4640390"/>
          <a:ext cx="8153400" cy="292100"/>
        </p:xfrm>
        <a:graphic>
          <a:graphicData uri="http://schemas.openxmlformats.org/presentationml/2006/ole">
            <mc:AlternateContent xmlns:mc="http://schemas.openxmlformats.org/markup-compatibility/2006">
              <mc:Choice xmlns:v="urn:schemas-microsoft-com:vml" Requires="v">
                <p:oleObj spid="_x0000_s23650" name="Equation" r:id="rId9" imgW="8153280" imgH="291960" progId="Equation.DSMT4">
                  <p:embed/>
                </p:oleObj>
              </mc:Choice>
              <mc:Fallback>
                <p:oleObj name="Equation" r:id="rId9" imgW="8153280" imgH="291960" progId="Equation.DSMT4">
                  <p:embed/>
                  <p:pic>
                    <p:nvPicPr>
                      <p:cNvPr id="0" name=""/>
                      <p:cNvPicPr/>
                      <p:nvPr/>
                    </p:nvPicPr>
                    <p:blipFill>
                      <a:blip r:embed="rId10"/>
                      <a:stretch>
                        <a:fillRect/>
                      </a:stretch>
                    </p:blipFill>
                    <p:spPr>
                      <a:xfrm>
                        <a:off x="495300" y="4640390"/>
                        <a:ext cx="8153400" cy="292100"/>
                      </a:xfrm>
                      <a:prstGeom prst="rect">
                        <a:avLst/>
                      </a:prstGeom>
                    </p:spPr>
                  </p:pic>
                </p:oleObj>
              </mc:Fallback>
            </mc:AlternateContent>
          </a:graphicData>
        </a:graphic>
      </p:graphicFrame>
      <p:sp>
        <p:nvSpPr>
          <p:cNvPr id="9" name="Text Placeholder 8"/>
          <p:cNvSpPr>
            <a:spLocks noGrp="1"/>
          </p:cNvSpPr>
          <p:nvPr>
            <p:ph type="body" idx="4"/>
          </p:nvPr>
        </p:nvSpPr>
        <p:spPr>
          <a:xfrm>
            <a:off x="457200" y="5021610"/>
            <a:ext cx="3849624" cy="350626"/>
          </a:xfrm>
        </p:spPr>
        <p:txBody>
          <a:bodyPr/>
          <a:lstStyle/>
          <a:p>
            <a:pPr marL="0" indent="0">
              <a:spcBef>
                <a:spcPts val="0"/>
              </a:spcBef>
              <a:buNone/>
            </a:pPr>
            <a:r>
              <a:rPr lang="en-US" sz="2000" dirty="0">
                <a:latin typeface="+mn-lt"/>
              </a:rPr>
              <a:t>Caution: You cannot replace the</a:t>
            </a:r>
          </a:p>
        </p:txBody>
      </p:sp>
      <p:graphicFrame>
        <p:nvGraphicFramePr>
          <p:cNvPr id="21" name="Object 20" descr="R s in formula left parenthesis 12.4 right parenthesis with R A N D left parenthesis right parenthesis"/>
          <p:cNvGraphicFramePr>
            <a:graphicFrameLocks noChangeAspect="1"/>
          </p:cNvGraphicFramePr>
          <p:nvPr>
            <p:extLst>
              <p:ext uri="{D42A27DB-BD31-4B8C-83A1-F6EECF244321}">
                <p14:modId xmlns:p14="http://schemas.microsoft.com/office/powerpoint/2010/main" val="2826691692"/>
              </p:ext>
            </p:extLst>
          </p:nvPr>
        </p:nvGraphicFramePr>
        <p:xfrm>
          <a:off x="4572000" y="5050643"/>
          <a:ext cx="3810000" cy="355600"/>
        </p:xfrm>
        <a:graphic>
          <a:graphicData uri="http://schemas.openxmlformats.org/presentationml/2006/ole">
            <mc:AlternateContent xmlns:mc="http://schemas.openxmlformats.org/markup-compatibility/2006">
              <mc:Choice xmlns:v="urn:schemas-microsoft-com:vml" Requires="v">
                <p:oleObj spid="_x0000_s23651" name="Equation" r:id="rId11" imgW="3809880" imgH="355320" progId="Equation.DSMT4">
                  <p:embed/>
                </p:oleObj>
              </mc:Choice>
              <mc:Fallback>
                <p:oleObj name="Equation" r:id="rId11" imgW="3809880" imgH="355320" progId="Equation.DSMT4">
                  <p:embed/>
                  <p:pic>
                    <p:nvPicPr>
                      <p:cNvPr id="0" name=""/>
                      <p:cNvPicPr/>
                      <p:nvPr/>
                    </p:nvPicPr>
                    <p:blipFill>
                      <a:blip r:embed="rId12"/>
                      <a:stretch>
                        <a:fillRect/>
                      </a:stretch>
                    </p:blipFill>
                    <p:spPr>
                      <a:xfrm>
                        <a:off x="4572000" y="5050643"/>
                        <a:ext cx="3810000" cy="355600"/>
                      </a:xfrm>
                      <a:prstGeom prst="rect">
                        <a:avLst/>
                      </a:prstGeom>
                    </p:spPr>
                  </p:pic>
                </p:oleObj>
              </mc:Fallback>
            </mc:AlternateContent>
          </a:graphicData>
        </a:graphic>
      </p:graphicFrame>
      <p:sp>
        <p:nvSpPr>
          <p:cNvPr id="10" name="Text Placeholder 9"/>
          <p:cNvSpPr>
            <a:spLocks noGrp="1"/>
          </p:cNvSpPr>
          <p:nvPr>
            <p:ph type="body" idx="5"/>
          </p:nvPr>
        </p:nvSpPr>
        <p:spPr>
          <a:xfrm>
            <a:off x="457200" y="5504891"/>
            <a:ext cx="8229600" cy="694944"/>
          </a:xfrm>
        </p:spPr>
        <p:txBody>
          <a:bodyPr/>
          <a:lstStyle/>
          <a:p>
            <a:pPr marL="0" indent="0">
              <a:spcBef>
                <a:spcPts val="0"/>
              </a:spcBef>
              <a:buNone/>
            </a:pPr>
            <a:r>
              <a:rPr lang="en-US" sz="2000" dirty="0">
                <a:latin typeface="+mn-lt"/>
              </a:rPr>
              <a:t>since they must all be the same random number. Therefore, in an application, </a:t>
            </a:r>
            <a:r>
              <a:rPr lang="en-US" sz="2000" i="1" dirty="0">
                <a:latin typeface="+mn-lt"/>
              </a:rPr>
              <a:t>R</a:t>
            </a:r>
            <a:r>
              <a:rPr lang="en-US" sz="2000" dirty="0">
                <a:latin typeface="+mn-lt"/>
              </a:rPr>
              <a:t> must be referenced from a cell outside of this formula.</a:t>
            </a:r>
          </a:p>
        </p:txBody>
      </p:sp>
    </p:spTree>
    <p:extLst>
      <p:ext uri="{BB962C8B-B14F-4D97-AF65-F5344CB8AC3E}">
        <p14:creationId xmlns:p14="http://schemas.microsoft.com/office/powerpoint/2010/main" val="313073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mj-lt"/>
              </a:rPr>
              <a:t>Example 12.8: Using the Triangular Distribution for a U.S. Olympic Bid Risk Assessment</a:t>
            </a:r>
            <a:endParaRPr lang="en-US" sz="2800" dirty="0">
              <a:latin typeface="+mj-lt"/>
            </a:endParaRPr>
          </a:p>
        </p:txBody>
      </p:sp>
      <p:sp>
        <p:nvSpPr>
          <p:cNvPr id="3" name="Content placeholder 2"/>
          <p:cNvSpPr>
            <a:spLocks noGrp="1"/>
          </p:cNvSpPr>
          <p:nvPr>
            <p:ph type="body" idx="1"/>
          </p:nvPr>
        </p:nvSpPr>
        <p:spPr>
          <a:xfrm>
            <a:off x="457200" y="1491902"/>
            <a:ext cx="8229600" cy="1388458"/>
          </a:xfrm>
        </p:spPr>
        <p:txBody>
          <a:bodyPr/>
          <a:lstStyle/>
          <a:p>
            <a:pPr marL="256032" indent="-256032">
              <a:buSzPct val="100000"/>
            </a:pPr>
            <a:r>
              <a:rPr lang="en-US" sz="2400" dirty="0">
                <a:latin typeface="+mn-lt"/>
              </a:rPr>
              <a:t>Excel </a:t>
            </a:r>
            <a:r>
              <a:rPr lang="en-US" sz="2400" dirty="0" smtClean="0">
                <a:latin typeface="+mn-lt"/>
              </a:rPr>
              <a:t>file Triangular </a:t>
            </a:r>
            <a:r>
              <a:rPr lang="en-US" sz="2400" dirty="0">
                <a:latin typeface="+mn-lt"/>
              </a:rPr>
              <a:t>Random </a:t>
            </a:r>
            <a:r>
              <a:rPr lang="en-US" sz="2400" dirty="0" smtClean="0">
                <a:latin typeface="+mn-lt"/>
              </a:rPr>
              <a:t>Variates</a:t>
            </a:r>
          </a:p>
          <a:p>
            <a:pPr marL="740664" lvl="1" indent="-283464">
              <a:buSzPct val="100000"/>
            </a:pPr>
            <a:r>
              <a:rPr lang="en-US" sz="2400" dirty="0">
                <a:latin typeface="+mn-lt"/>
              </a:rPr>
              <a:t>The </a:t>
            </a:r>
            <a:r>
              <a:rPr lang="en-US" sz="2400" dirty="0" smtClean="0">
                <a:latin typeface="+mn-lt"/>
              </a:rPr>
              <a:t>spreadsheet also </a:t>
            </a:r>
            <a:r>
              <a:rPr lang="en-US" sz="2400" dirty="0">
                <a:latin typeface="+mn-lt"/>
              </a:rPr>
              <a:t>shows a table with 100 samples from the distribution</a:t>
            </a:r>
            <a:r>
              <a:rPr lang="en-US" sz="2400" dirty="0" smtClean="0">
                <a:latin typeface="+mn-lt"/>
              </a:rPr>
              <a:t>.</a:t>
            </a:r>
            <a:endParaRPr lang="en-US" sz="2400" dirty="0">
              <a:latin typeface="+mn-lt"/>
            </a:endParaRPr>
          </a:p>
        </p:txBody>
      </p:sp>
      <p:pic>
        <p:nvPicPr>
          <p:cNvPr id="5" name="Picture 4" descr="An Excel spreadsheet titled, triangular random variates, has three tables and a histogram. The table titled, T V broadcast revenues, in millions of dollars, is as follows. The table has 1 row and 6 columns. The columns have the following headings from left to right. a, b, c, r, f of c, and triangular random variate. The row entries are as follows. Row 1. $735, $1,300, $1,087, 0.492705721, 0.62, $1048.03.  The second table is titled, 100 random variates. The first 30 variates are visible on the screen. The table is as follows. The table has 30 rows and 2 columns. The columns have the following headings from left to right. Number and variate. The row entries are as follows. Row 1. 1, $980.47. Row 2. 2, $1,160.10. Row 3. 3, $1,045.76. Row 4. 4, $893.39. Row 5. 5, $930.19. Row 6. 6, $815.15. Row 7. 7, $1,192.50. Row 8. 8, $929.61. Row 9. 9, $904.76. Row 10. 10, $995.99. Row 11. 11, $1,022.02. Row 12. 12, $1,115.82. Row 13. 13, $1,003.83. Row 14. 14, $855.37. Row 15. 15, $1,231.00. Row 16. 16, $1,096.27. Row 17. 17, $1,198.10. Row 18. 18, $824.95. Row 19. 19, $1,014.15. Row 20. 20, $1,072.67. Row 21. 21, $883.80. Row 22. 22, $1,072.8. Row 23. 23, $1,147.42. Row 24. 24, $882.57. Row 25. 25, $947.44. Row 26. 26, $1,084.02. Row 27. 27, $1,023.70. Row 28. 28, $1,077.04. Row 29. 29, $1,132.64. Row 30. 30, $847.97. The third table has 12 rows and 3 columns. The columns have the following headings from left to right. Bin, cumulative frequency, and frequency. The row entries are as follows. Row 1. 750, 0, 0. Row 2. 800, 3, 3. Row 3. 850, 10, 7. Row 4. 900, 17, 7. Row 5. 950, 25, 8. Row 6. 1000, 36, 11. Row 7. 1050, 49, 13. Row 8. 1100, 63, 14. Row 9. 1150, 79, 16. Row 10. 1200, 93, 14. Row 11. 1250, 99, 6. Row 12. 1300, 100, 1. The histogram represents the bin and frequency values in the table.  The vertical axis plots frequency values and the horizontal axis plots bin values. The bin values are as follows. (750, 0), (800, 3), (850, 3), (900, 7), (950, 8), (1000, 11), (1050, 13), (1100, 14), (1150, 16), (1200, 14), (1250, 6), and (1300, 1). A line rises along the bins of the histogram to (1150, 14) and then falls through the bins to (1300,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224" y="3066876"/>
            <a:ext cx="5685905" cy="3014749"/>
          </a:xfrm>
          <a:prstGeom prst="rect">
            <a:avLst/>
          </a:prstGeom>
        </p:spPr>
      </p:pic>
    </p:spTree>
    <p:extLst>
      <p:ext uri="{BB962C8B-B14F-4D97-AF65-F5344CB8AC3E}">
        <p14:creationId xmlns:p14="http://schemas.microsoft.com/office/powerpoint/2010/main" val="1114530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Monte Carlo Simulation </a:t>
            </a:r>
            <a:r>
              <a:rPr lang="en-US" sz="3600" b="1" i="0" u="none" strike="noStrike" cap="none" dirty="0" smtClean="0">
                <a:solidFill>
                  <a:srgbClr val="007FA3"/>
                </a:solidFill>
                <a:latin typeface="+mj-lt"/>
                <a:ea typeface="Arial"/>
                <a:cs typeface="Arial"/>
                <a:sym typeface="Arial"/>
              </a:rPr>
              <a:t>in Excel</a:t>
            </a:r>
            <a:endParaRPr sz="3600" b="1" i="0" u="none" strike="noStrike" cap="none" dirty="0">
              <a:solidFill>
                <a:srgbClr val="007FA3"/>
              </a:solidFill>
              <a:latin typeface="+mj-lt"/>
              <a:ea typeface="Arial"/>
              <a:cs typeface="Arial"/>
              <a:sym typeface="Arial"/>
            </a:endParaRPr>
          </a:p>
        </p:txBody>
      </p:sp>
      <p:sp>
        <p:nvSpPr>
          <p:cNvPr id="242" name="Content placeholder 2"/>
          <p:cNvSpPr txBox="1">
            <a:spLocks noGrp="1"/>
          </p:cNvSpPr>
          <p:nvPr>
            <p:ph type="body" idx="1"/>
          </p:nvPr>
        </p:nvSpPr>
        <p:spPr>
          <a:xfrm>
            <a:off x="457200" y="1547949"/>
            <a:ext cx="8229600" cy="4525963"/>
          </a:xfrm>
          <a:prstGeom prst="rect">
            <a:avLst/>
          </a:prstGeom>
          <a:noFill/>
          <a:ln>
            <a:noFill/>
          </a:ln>
        </p:spPr>
        <p:txBody>
          <a:bodyPr spcFirstLastPara="1" wrap="square" lIns="0" tIns="0" rIns="0" bIns="0" anchor="t" anchorCtr="0">
            <a:noAutofit/>
          </a:bodyPr>
          <a:lstStyle/>
          <a:p>
            <a:pPr marL="432000" marR="0" lvl="0" indent="-432000" algn="l" rtl="0">
              <a:spcAft>
                <a:spcPts val="0"/>
              </a:spcAft>
              <a:buClr>
                <a:srgbClr val="007FA3"/>
              </a:buClr>
              <a:buSzPts val="2400"/>
              <a:buFont typeface="Arial"/>
              <a:buAutoNum type="arabicPeriod"/>
            </a:pPr>
            <a:r>
              <a:rPr lang="en-US" sz="2200" b="0" i="0" u="none" strike="noStrike" cap="none" dirty="0">
                <a:solidFill>
                  <a:srgbClr val="000000"/>
                </a:solidFill>
                <a:latin typeface="+mn-lt"/>
                <a:sym typeface="Arial"/>
              </a:rPr>
              <a:t>Develop a spreadsheet model.</a:t>
            </a:r>
            <a:endParaRPr sz="2200" dirty="0">
              <a:latin typeface="+mn-lt"/>
            </a:endParaRPr>
          </a:p>
          <a:p>
            <a:pPr marL="432000" marR="0" lvl="0" indent="-432000" algn="l" rtl="0">
              <a:spcAft>
                <a:spcPts val="0"/>
              </a:spcAft>
              <a:buClr>
                <a:srgbClr val="007FA3"/>
              </a:buClr>
              <a:buSzPts val="2400"/>
              <a:buFont typeface="Arial"/>
              <a:buAutoNum type="arabicPeriod"/>
            </a:pPr>
            <a:r>
              <a:rPr lang="en-US" sz="2200" b="0" i="0" u="none" strike="noStrike" cap="none" dirty="0">
                <a:solidFill>
                  <a:srgbClr val="000000"/>
                </a:solidFill>
                <a:latin typeface="+mn-lt"/>
                <a:sym typeface="Arial"/>
              </a:rPr>
              <a:t>Determine probability distributions for uncertain input variables.</a:t>
            </a:r>
            <a:endParaRPr sz="2200" dirty="0">
              <a:latin typeface="+mn-lt"/>
            </a:endParaRPr>
          </a:p>
          <a:p>
            <a:pPr marL="432000" marR="0" lvl="0" indent="-432000" algn="l" rtl="0">
              <a:spcAft>
                <a:spcPts val="0"/>
              </a:spcAft>
              <a:buClr>
                <a:srgbClr val="007FA3"/>
              </a:buClr>
              <a:buSzPts val="2400"/>
              <a:buFont typeface="Arial"/>
              <a:buAutoNum type="arabicPeriod"/>
            </a:pPr>
            <a:r>
              <a:rPr lang="en-US" sz="2200" b="0" i="0" u="none" strike="noStrike" cap="none" dirty="0">
                <a:solidFill>
                  <a:srgbClr val="000000"/>
                </a:solidFill>
                <a:latin typeface="+mn-lt"/>
                <a:sym typeface="Arial"/>
              </a:rPr>
              <a:t>Identify output variables you want to </a:t>
            </a:r>
            <a:r>
              <a:rPr lang="en-US" sz="2200" b="0" i="0" u="none" strike="noStrike" cap="none" dirty="0" smtClean="0">
                <a:solidFill>
                  <a:srgbClr val="000000"/>
                </a:solidFill>
                <a:latin typeface="+mn-lt"/>
                <a:sym typeface="Arial"/>
              </a:rPr>
              <a:t>evaluate.</a:t>
            </a:r>
            <a:endParaRPr sz="2200" dirty="0">
              <a:latin typeface="+mn-lt"/>
            </a:endParaRPr>
          </a:p>
          <a:p>
            <a:pPr marL="432000" marR="0" lvl="0" indent="-432000" algn="l" rtl="0">
              <a:spcAft>
                <a:spcPts val="0"/>
              </a:spcAft>
              <a:buClr>
                <a:srgbClr val="007FA3"/>
              </a:buClr>
              <a:buSzPts val="2400"/>
              <a:buFont typeface="Arial"/>
              <a:buAutoNum type="arabicPeriod"/>
            </a:pPr>
            <a:r>
              <a:rPr lang="en-US" sz="2200" b="0" i="0" u="none" strike="noStrike" cap="none" dirty="0">
                <a:solidFill>
                  <a:srgbClr val="000000"/>
                </a:solidFill>
                <a:latin typeface="+mn-lt"/>
                <a:sym typeface="Arial"/>
              </a:rPr>
              <a:t>Choose the number of trials </a:t>
            </a:r>
            <a:r>
              <a:rPr lang="en-US" sz="2200" b="0" i="0" u="none" strike="noStrike" cap="none" dirty="0" smtClean="0">
                <a:solidFill>
                  <a:srgbClr val="000000"/>
                </a:solidFill>
                <a:latin typeface="+mn-lt"/>
                <a:sym typeface="Arial"/>
              </a:rPr>
              <a:t>(replications) for </a:t>
            </a:r>
            <a:r>
              <a:rPr lang="en-US" sz="2200" b="0" i="0" u="none" strike="noStrike" cap="none" dirty="0">
                <a:solidFill>
                  <a:srgbClr val="000000"/>
                </a:solidFill>
                <a:latin typeface="+mn-lt"/>
                <a:sym typeface="Arial"/>
              </a:rPr>
              <a:t>the </a:t>
            </a:r>
            <a:r>
              <a:rPr lang="en-US" sz="2200" b="0" i="0" u="none" strike="noStrike" cap="none" dirty="0" smtClean="0">
                <a:solidFill>
                  <a:srgbClr val="000000"/>
                </a:solidFill>
                <a:latin typeface="+mn-lt"/>
                <a:sym typeface="Arial"/>
              </a:rPr>
              <a:t>simulation.</a:t>
            </a:r>
          </a:p>
          <a:p>
            <a:pPr marL="432000" marR="0" lvl="0" indent="-432000" algn="l" rtl="0">
              <a:spcAft>
                <a:spcPts val="0"/>
              </a:spcAft>
              <a:buClr>
                <a:srgbClr val="007FA3"/>
              </a:buClr>
              <a:buSzPts val="2400"/>
              <a:buFont typeface="Arial"/>
              <a:buAutoNum type="arabicPeriod"/>
            </a:pPr>
            <a:r>
              <a:rPr lang="en-US" sz="2200" dirty="0" smtClean="0">
                <a:latin typeface="+mn-lt"/>
              </a:rPr>
              <a:t>Create </a:t>
            </a:r>
            <a:r>
              <a:rPr lang="en-US" sz="2200" dirty="0">
                <a:latin typeface="+mn-lt"/>
              </a:rPr>
              <a:t>a data table to summarize the values of the model output for the </a:t>
            </a:r>
            <a:r>
              <a:rPr lang="en-US" sz="2200" dirty="0" smtClean="0">
                <a:latin typeface="+mn-lt"/>
              </a:rPr>
              <a:t>replications. </a:t>
            </a:r>
          </a:p>
          <a:p>
            <a:pPr marL="432000" marR="0" lvl="0" indent="-432000" algn="l" rtl="0">
              <a:spcAft>
                <a:spcPts val="0"/>
              </a:spcAft>
              <a:buClr>
                <a:srgbClr val="007FA3"/>
              </a:buClr>
              <a:buSzPts val="2400"/>
              <a:buFont typeface="Arial"/>
              <a:buAutoNum type="arabicPeriod"/>
            </a:pPr>
            <a:r>
              <a:rPr lang="en-US" sz="2200" dirty="0" smtClean="0">
                <a:latin typeface="+mn-lt"/>
              </a:rPr>
              <a:t>Compute </a:t>
            </a:r>
            <a:r>
              <a:rPr lang="en-US" sz="2200" dirty="0">
                <a:latin typeface="+mn-lt"/>
              </a:rPr>
              <a:t>summary statistics, percentiles, confidence intervals, </a:t>
            </a:r>
            <a:r>
              <a:rPr lang="en-US" sz="2200" dirty="0" smtClean="0">
                <a:latin typeface="+mn-lt"/>
              </a:rPr>
              <a:t>frequency distributions, and </a:t>
            </a:r>
            <a:r>
              <a:rPr lang="en-US" sz="2200" dirty="0">
                <a:latin typeface="+mn-lt"/>
              </a:rPr>
              <a:t>histograms to interpret the results.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mj-lt"/>
              </a:rPr>
              <a:t>Example 12.9: Setting Up the Monte Carlo Simulation Model for the Profit Model</a:t>
            </a:r>
            <a:endParaRPr lang="en-US" sz="3200" dirty="0">
              <a:latin typeface="+mj-lt"/>
            </a:endParaRPr>
          </a:p>
        </p:txBody>
      </p:sp>
      <p:sp>
        <p:nvSpPr>
          <p:cNvPr id="3" name="Content placeholder 2"/>
          <p:cNvSpPr>
            <a:spLocks noGrp="1"/>
          </p:cNvSpPr>
          <p:nvPr>
            <p:ph type="body" idx="1"/>
          </p:nvPr>
        </p:nvSpPr>
        <p:spPr>
          <a:xfrm>
            <a:off x="457200" y="1600200"/>
            <a:ext cx="8229600" cy="502920"/>
          </a:xfrm>
        </p:spPr>
        <p:txBody>
          <a:bodyPr/>
          <a:lstStyle/>
          <a:p>
            <a:pPr marL="256032" indent="-256032">
              <a:buSzPct val="100000"/>
            </a:pPr>
            <a:r>
              <a:rPr lang="en-US" sz="2000" dirty="0" smtClean="0">
                <a:latin typeface="+mn-lt"/>
              </a:rPr>
              <a:t>Refer to Example 12.1</a:t>
            </a:r>
          </a:p>
        </p:txBody>
      </p:sp>
      <p:sp>
        <p:nvSpPr>
          <p:cNvPr id="4" name="Text Placeholder 3"/>
          <p:cNvSpPr>
            <a:spLocks noGrp="1"/>
          </p:cNvSpPr>
          <p:nvPr>
            <p:ph type="body" idx="2"/>
          </p:nvPr>
        </p:nvSpPr>
        <p:spPr>
          <a:xfrm>
            <a:off x="473720" y="2157048"/>
            <a:ext cx="660136" cy="330120"/>
          </a:xfrm>
        </p:spPr>
        <p:txBody>
          <a:bodyPr/>
          <a:lstStyle/>
          <a:p>
            <a:pPr marL="740664" indent="-283464">
              <a:spcBef>
                <a:spcPts val="600"/>
              </a:spcBef>
              <a:buFont typeface="Arial" panose="020B0604020202020204" pitchFamily="34" charset="0"/>
              <a:buChar char="–"/>
            </a:pPr>
            <a:r>
              <a:rPr lang="en-US" sz="2000" dirty="0" smtClean="0">
                <a:latin typeface="+mn-lt"/>
              </a:rPr>
              <a:t> </a:t>
            </a:r>
            <a:endParaRPr lang="en-US" sz="2000" dirty="0">
              <a:latin typeface="+mn-lt"/>
            </a:endParaRPr>
          </a:p>
        </p:txBody>
      </p:sp>
      <p:graphicFrame>
        <p:nvGraphicFramePr>
          <p:cNvPr id="8" name="Object 7" descr="Cell B 8 = V LOOK UP left parenthesis R A N D left parenthesis right parenthesis, H 3 semicolon J 7, 3 right parenthesis"/>
          <p:cNvGraphicFramePr>
            <a:graphicFrameLocks noChangeAspect="1"/>
          </p:cNvGraphicFramePr>
          <p:nvPr>
            <p:extLst>
              <p:ext uri="{D42A27DB-BD31-4B8C-83A1-F6EECF244321}">
                <p14:modId xmlns:p14="http://schemas.microsoft.com/office/powerpoint/2010/main" val="1662956784"/>
              </p:ext>
            </p:extLst>
          </p:nvPr>
        </p:nvGraphicFramePr>
        <p:xfrm>
          <a:off x="1237298" y="2270245"/>
          <a:ext cx="4368800" cy="342900"/>
        </p:xfrm>
        <a:graphic>
          <a:graphicData uri="http://schemas.openxmlformats.org/presentationml/2006/ole">
            <mc:AlternateContent xmlns:mc="http://schemas.openxmlformats.org/markup-compatibility/2006">
              <mc:Choice xmlns:v="urn:schemas-microsoft-com:vml" Requires="v">
                <p:oleObj spid="_x0000_s14892" name="Equation" r:id="rId3" imgW="4368600" imgH="342720" progId="Equation.DSMT4">
                  <p:embed/>
                </p:oleObj>
              </mc:Choice>
              <mc:Fallback>
                <p:oleObj name="Equation" r:id="rId3" imgW="4368600" imgH="342720" progId="Equation.DSMT4">
                  <p:embed/>
                  <p:pic>
                    <p:nvPicPr>
                      <p:cNvPr id="0" name=""/>
                      <p:cNvPicPr/>
                      <p:nvPr/>
                    </p:nvPicPr>
                    <p:blipFill>
                      <a:blip r:embed="rId4"/>
                      <a:stretch>
                        <a:fillRect/>
                      </a:stretch>
                    </p:blipFill>
                    <p:spPr>
                      <a:xfrm>
                        <a:off x="1237298" y="2270245"/>
                        <a:ext cx="4368800" cy="342900"/>
                      </a:xfrm>
                      <a:prstGeom prst="rect">
                        <a:avLst/>
                      </a:prstGeom>
                    </p:spPr>
                  </p:pic>
                </p:oleObj>
              </mc:Fallback>
            </mc:AlternateContent>
          </a:graphicData>
        </a:graphic>
      </p:graphicFrame>
      <p:sp>
        <p:nvSpPr>
          <p:cNvPr id="6" name="Text Placeholder 5"/>
          <p:cNvSpPr>
            <a:spLocks noGrp="1"/>
          </p:cNvSpPr>
          <p:nvPr>
            <p:ph type="body" idx="3"/>
          </p:nvPr>
        </p:nvSpPr>
        <p:spPr>
          <a:xfrm>
            <a:off x="473720" y="2541096"/>
            <a:ext cx="676656" cy="440784"/>
          </a:xfrm>
        </p:spPr>
        <p:txBody>
          <a:bodyPr/>
          <a:lstStyle/>
          <a:p>
            <a:pPr marL="740664" indent="-283464">
              <a:spcBef>
                <a:spcPts val="600"/>
              </a:spcBef>
              <a:buFont typeface="Arial" panose="020B0604020202020204" pitchFamily="34" charset="0"/>
              <a:buChar char="–"/>
            </a:pPr>
            <a:r>
              <a:rPr lang="en-US" sz="2000" dirty="0" smtClean="0">
                <a:latin typeface="+mn-lt"/>
              </a:rPr>
              <a:t> </a:t>
            </a:r>
            <a:endParaRPr lang="en-US" sz="2000" dirty="0">
              <a:latin typeface="+mn-lt"/>
            </a:endParaRPr>
          </a:p>
        </p:txBody>
      </p:sp>
      <p:graphicFrame>
        <p:nvGraphicFramePr>
          <p:cNvPr id="9" name="Object 8" descr="Cell B 6 = F 11 + left parenthesis G 11 minus F 11 right parenthesis, times R A N D left parenthesis right parenthesis"/>
          <p:cNvGraphicFramePr>
            <a:graphicFrameLocks noChangeAspect="1"/>
          </p:cNvGraphicFramePr>
          <p:nvPr>
            <p:extLst>
              <p:ext uri="{D42A27DB-BD31-4B8C-83A1-F6EECF244321}">
                <p14:modId xmlns:p14="http://schemas.microsoft.com/office/powerpoint/2010/main" val="1773952828"/>
              </p:ext>
            </p:extLst>
          </p:nvPr>
        </p:nvGraphicFramePr>
        <p:xfrm>
          <a:off x="1237298" y="2668540"/>
          <a:ext cx="3937000" cy="317500"/>
        </p:xfrm>
        <a:graphic>
          <a:graphicData uri="http://schemas.openxmlformats.org/presentationml/2006/ole">
            <mc:AlternateContent xmlns:mc="http://schemas.openxmlformats.org/markup-compatibility/2006">
              <mc:Choice xmlns:v="urn:schemas-microsoft-com:vml" Requires="v">
                <p:oleObj spid="_x0000_s14893" name="Equation" r:id="rId5" imgW="3936960" imgH="317160" progId="Equation.DSMT4">
                  <p:embed/>
                </p:oleObj>
              </mc:Choice>
              <mc:Fallback>
                <p:oleObj name="Equation" r:id="rId5" imgW="3936960" imgH="317160" progId="Equation.DSMT4">
                  <p:embed/>
                  <p:pic>
                    <p:nvPicPr>
                      <p:cNvPr id="0" name=""/>
                      <p:cNvPicPr/>
                      <p:nvPr/>
                    </p:nvPicPr>
                    <p:blipFill>
                      <a:blip r:embed="rId6"/>
                      <a:stretch>
                        <a:fillRect/>
                      </a:stretch>
                    </p:blipFill>
                    <p:spPr>
                      <a:xfrm>
                        <a:off x="1237298" y="2668540"/>
                        <a:ext cx="3937000" cy="317500"/>
                      </a:xfrm>
                      <a:prstGeom prst="rect">
                        <a:avLst/>
                      </a:prstGeom>
                    </p:spPr>
                  </p:pic>
                </p:oleObj>
              </mc:Fallback>
            </mc:AlternateContent>
          </a:graphicData>
        </a:graphic>
      </p:graphicFrame>
      <p:sp>
        <p:nvSpPr>
          <p:cNvPr id="7" name="Text Placeholder 6"/>
          <p:cNvSpPr>
            <a:spLocks noGrp="1"/>
          </p:cNvSpPr>
          <p:nvPr>
            <p:ph type="body" idx="4"/>
          </p:nvPr>
        </p:nvSpPr>
        <p:spPr>
          <a:xfrm>
            <a:off x="473720" y="3035808"/>
            <a:ext cx="676656" cy="359424"/>
          </a:xfrm>
        </p:spPr>
        <p:txBody>
          <a:bodyPr/>
          <a:lstStyle/>
          <a:p>
            <a:pPr marL="740664" indent="-283464">
              <a:spcBef>
                <a:spcPts val="600"/>
              </a:spcBef>
              <a:buFont typeface="Arial" panose="020B0604020202020204" pitchFamily="34" charset="0"/>
              <a:buChar char="–"/>
            </a:pPr>
            <a:r>
              <a:rPr lang="en-US" sz="2000" dirty="0" smtClean="0">
                <a:latin typeface="+mn-lt"/>
              </a:rPr>
              <a:t> </a:t>
            </a:r>
            <a:endParaRPr lang="en-US" sz="2000" dirty="0">
              <a:latin typeface="+mn-lt"/>
            </a:endParaRPr>
          </a:p>
        </p:txBody>
      </p:sp>
      <p:graphicFrame>
        <p:nvGraphicFramePr>
          <p:cNvPr id="10" name="Object 9" descr="Cell B 7 = if left parenthesis G 17 is less than G 18, G 14 + S Q R T left parenthesis G 17 times left parenthesis G 15 minus G 14 times left parenthesis G 16 minus G 14 right parenthesis right parenthesis,, G 15 minus S Q R T left parenthesis left parenthesis 1 minus G 17 right parenthesis, times left parenthesis G 15 minus G 14 right parenthesis, times left parenthesis G 15 minus G 16 right parenthesis right parenthesis right parenthesis"/>
          <p:cNvGraphicFramePr>
            <a:graphicFrameLocks noChangeAspect="1"/>
          </p:cNvGraphicFramePr>
          <p:nvPr>
            <p:extLst>
              <p:ext uri="{D42A27DB-BD31-4B8C-83A1-F6EECF244321}">
                <p14:modId xmlns:p14="http://schemas.microsoft.com/office/powerpoint/2010/main" val="982135048"/>
              </p:ext>
            </p:extLst>
          </p:nvPr>
        </p:nvGraphicFramePr>
        <p:xfrm>
          <a:off x="1237298" y="3090970"/>
          <a:ext cx="6883400" cy="723900"/>
        </p:xfrm>
        <a:graphic>
          <a:graphicData uri="http://schemas.openxmlformats.org/presentationml/2006/ole">
            <mc:AlternateContent xmlns:mc="http://schemas.openxmlformats.org/markup-compatibility/2006">
              <mc:Choice xmlns:v="urn:schemas-microsoft-com:vml" Requires="v">
                <p:oleObj spid="_x0000_s14894" name="Equation" r:id="rId7" imgW="6883200" imgH="723600" progId="Equation.DSMT4">
                  <p:embed/>
                </p:oleObj>
              </mc:Choice>
              <mc:Fallback>
                <p:oleObj name="Equation" r:id="rId7" imgW="6883200" imgH="723600" progId="Equation.DSMT4">
                  <p:embed/>
                  <p:pic>
                    <p:nvPicPr>
                      <p:cNvPr id="0" name=""/>
                      <p:cNvPicPr/>
                      <p:nvPr/>
                    </p:nvPicPr>
                    <p:blipFill>
                      <a:blip r:embed="rId8"/>
                      <a:stretch>
                        <a:fillRect/>
                      </a:stretch>
                    </p:blipFill>
                    <p:spPr>
                      <a:xfrm>
                        <a:off x="1237298" y="3090970"/>
                        <a:ext cx="6883400" cy="723900"/>
                      </a:xfrm>
                      <a:prstGeom prst="rect">
                        <a:avLst/>
                      </a:prstGeom>
                    </p:spPr>
                  </p:pic>
                </p:oleObj>
              </mc:Fallback>
            </mc:AlternateContent>
          </a:graphicData>
        </a:graphic>
      </p:graphicFrame>
      <p:pic>
        <p:nvPicPr>
          <p:cNvPr id="5" name="Picture 4" descr="A spreadsheet has two tables for profit model and two tables for demand distribution and fixed cost distribution. The table for data of the profit model has 4 columns and 1 row. The column headings are as follows from left to right. Unit price, unit cost, fixed cost, and demand. The row entries are as follows. Row 1. $40.00, $22.16, $402,563.89, 50000. The table for model, under profit model, has 1 row and 8 columns. The columns have the following headings from left to right. Unit price, quantity sold, revenue, and unit cost, quantity produced, variable cost, fixed cost, and profit. The row entries are as follows. Row 1. $40.00, 40000, $1,600,000.00, $22.16, 40000, $886,520.16, $402,563.89, $310,915.95. The table titled, demand distribution, is as follows. The table has 5 rows and 3 columns. The columns have the following headings from left to right. Demand, probability, and cumulative. The row entries are as follows. Row 1. 40,000, 0.1, 0.1. Row 2. 45,000, 0.3, 0.3. Row 3. 50,000, 0.4, 0.8. Row 4. 55,000, 0.15, 0.95. Row 5. 60,000, 0.05, 1. The table titled, V LOOK UP, is as follows. A table has 5 rows and 2 columns. The columns have the following headings from left to right. Interval and demand. The row entries are as follows. Row 1. 0 to 0.1, 40,000. Row 2. 0.1 to 0.4, 45,000. Row 3. 0.4 to 0.8, 50,000. Row 4. 0.8 to 0.95, 55,000. Row 5. 0.95 to 1, 60,000. The uniform cost distribution of a is $22.00 and b is $26.00. The table titled, fixed cost distribution, has 1 row and 5 columns. The columns have the following headings from left to right. a, b, c, R, and F of c. The row entries are as follows. Row 1. $350,000, $500,000, $400,000, 0.367080337, 0.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2359" y="3881438"/>
            <a:ext cx="5032978" cy="2372905"/>
          </a:xfrm>
          <a:prstGeom prst="rect">
            <a:avLst/>
          </a:prstGeom>
        </p:spPr>
      </p:pic>
    </p:spTree>
    <p:extLst>
      <p:ext uri="{BB962C8B-B14F-4D97-AF65-F5344CB8AC3E}">
        <p14:creationId xmlns:p14="http://schemas.microsoft.com/office/powerpoint/2010/main" val="3459030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Running a Simulation</a:t>
            </a:r>
            <a:endParaRPr lang="en-US" dirty="0">
              <a:latin typeface="+mj-lt"/>
            </a:endParaRPr>
          </a:p>
        </p:txBody>
      </p:sp>
      <p:sp>
        <p:nvSpPr>
          <p:cNvPr id="3" name="Content placeholder 2"/>
          <p:cNvSpPr>
            <a:spLocks noGrp="1"/>
          </p:cNvSpPr>
          <p:nvPr>
            <p:ph type="body" idx="1"/>
          </p:nvPr>
        </p:nvSpPr>
        <p:spPr/>
        <p:txBody>
          <a:bodyPr/>
          <a:lstStyle/>
          <a:p>
            <a:pPr marL="256032" indent="-256032">
              <a:buSzPct val="100000"/>
            </a:pPr>
            <a:r>
              <a:rPr lang="en-US" sz="2400" dirty="0" smtClean="0">
                <a:latin typeface="+mn-lt"/>
              </a:rPr>
              <a:t>To </a:t>
            </a:r>
            <a:r>
              <a:rPr lang="en-US" sz="2400" dirty="0">
                <a:latin typeface="+mn-lt"/>
              </a:rPr>
              <a:t>perform the </a:t>
            </a:r>
            <a:r>
              <a:rPr lang="en-US" sz="2400" dirty="0" smtClean="0">
                <a:latin typeface="+mn-lt"/>
              </a:rPr>
              <a:t>simulation, we </a:t>
            </a:r>
            <a:r>
              <a:rPr lang="en-US" sz="2400" dirty="0">
                <a:latin typeface="+mn-lt"/>
              </a:rPr>
              <a:t>need to generate a sufficient </a:t>
            </a:r>
            <a:r>
              <a:rPr lang="en-US" sz="2400" dirty="0" smtClean="0">
                <a:latin typeface="+mn-lt"/>
              </a:rPr>
              <a:t>number of </a:t>
            </a:r>
            <a:r>
              <a:rPr lang="en-US" sz="2400" dirty="0">
                <a:latin typeface="+mn-lt"/>
              </a:rPr>
              <a:t>trials, or replications, to obtain enough data to create a reasonable distribution of </a:t>
            </a:r>
            <a:r>
              <a:rPr lang="en-US" sz="2400" dirty="0" smtClean="0">
                <a:latin typeface="+mn-lt"/>
              </a:rPr>
              <a:t>the model </a:t>
            </a:r>
            <a:r>
              <a:rPr lang="en-US" sz="2400" dirty="0">
                <a:latin typeface="+mn-lt"/>
              </a:rPr>
              <a:t>output values</a:t>
            </a:r>
            <a:r>
              <a:rPr lang="en-US" sz="2400" dirty="0" smtClean="0">
                <a:latin typeface="+mn-lt"/>
              </a:rPr>
              <a:t>.</a:t>
            </a:r>
          </a:p>
          <a:p>
            <a:pPr marL="256032" indent="-256032">
              <a:buSzPct val="100000"/>
            </a:pPr>
            <a:r>
              <a:rPr lang="en-US" sz="2400" dirty="0" smtClean="0">
                <a:latin typeface="+mn-lt"/>
              </a:rPr>
              <a:t>In Excel, we can</a:t>
            </a:r>
            <a:r>
              <a:rPr lang="en-US" sz="2400" dirty="0">
                <a:latin typeface="+mn-lt"/>
              </a:rPr>
              <a:t> generate several hundred replications using data tables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129063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355874" cy="1097280"/>
          </a:xfrm>
        </p:spPr>
        <p:txBody>
          <a:bodyPr/>
          <a:lstStyle/>
          <a:p>
            <a:r>
              <a:rPr lang="en-US" sz="2800" dirty="0" smtClean="0">
                <a:latin typeface="+mj-lt"/>
              </a:rPr>
              <a:t>Example 12.10: Using Data Tables and Analyzing Results for Monte Carlo Simulation in Excel </a:t>
            </a:r>
            <a:r>
              <a:rPr lang="en-US" sz="2000" b="0" dirty="0" smtClean="0">
                <a:latin typeface="+mj-lt"/>
              </a:rPr>
              <a:t>(1 of 2)</a:t>
            </a:r>
            <a:endParaRPr lang="en-US" sz="2000" b="0" dirty="0">
              <a:latin typeface="+mj-lt"/>
            </a:endParaRPr>
          </a:p>
        </p:txBody>
      </p:sp>
      <p:sp>
        <p:nvSpPr>
          <p:cNvPr id="3" name="Content placeholder 2"/>
          <p:cNvSpPr>
            <a:spLocks noGrp="1"/>
          </p:cNvSpPr>
          <p:nvPr>
            <p:ph type="body" idx="1"/>
          </p:nvPr>
        </p:nvSpPr>
        <p:spPr>
          <a:xfrm>
            <a:off x="457199" y="1473597"/>
            <a:ext cx="8355875" cy="1434196"/>
          </a:xfrm>
        </p:spPr>
        <p:txBody>
          <a:bodyPr/>
          <a:lstStyle/>
          <a:p>
            <a:pPr marL="256032" indent="-256032">
              <a:buSzPct val="100000"/>
            </a:pPr>
            <a:r>
              <a:rPr lang="en-US" sz="2000" dirty="0" smtClean="0">
                <a:latin typeface="+mn-lt"/>
              </a:rPr>
              <a:t>Create a data table to replicate the simulation for the model output. List the trials (column L). Reference cell C22 in cell M2. In </a:t>
            </a:r>
            <a:r>
              <a:rPr lang="en-US" sz="2000" dirty="0">
                <a:latin typeface="+mn-lt"/>
              </a:rPr>
              <a:t>the Column Input </a:t>
            </a:r>
            <a:r>
              <a:rPr lang="en-US" sz="2000" dirty="0" smtClean="0">
                <a:latin typeface="+mn-lt"/>
              </a:rPr>
              <a:t>Cell field </a:t>
            </a:r>
            <a:r>
              <a:rPr lang="en-US" sz="2000" dirty="0">
                <a:latin typeface="+mn-lt"/>
              </a:rPr>
              <a:t>in the Data Table dialog, enter any blank cell in </a:t>
            </a:r>
            <a:r>
              <a:rPr lang="en-US" sz="2000" dirty="0" smtClean="0">
                <a:latin typeface="+mn-lt"/>
              </a:rPr>
              <a:t>the spreadsheet (Excel file Profit Model Monte Carlo Simulation)</a:t>
            </a:r>
            <a:endParaRPr lang="en-US" sz="2000" dirty="0">
              <a:latin typeface="+mn-lt"/>
            </a:endParaRPr>
          </a:p>
        </p:txBody>
      </p:sp>
      <p:pic>
        <p:nvPicPr>
          <p:cNvPr id="4" name="Picture 3" descr="A spreadsheet has two tables for profit model and two tables for demand distribution and fixed cost distribution. The table for data of the profit model has 4 columns and 1 row. The column headings are as follows from left to right. Unit price, unit cost, fixed cost, and demand. The row entries are as follows. Row 1. $40.00, $22.16, $402,563.89, 50000. The table for model, under profit model, has 1 row and 8 columns. The columns have the following headings from left to right. Unit price, quantity sold, revenue, unit cost, quantity produced, variable cost, fixed cost, and profit. The row entries are as follows. Row 1. $40.00, 40000, $1,600,000.00, $22.16, 40000, $886,520.16, $402,563.89, $310,915.95. The table titled, demand distribution, is as follows. A table has 5 rows and 3 columns. The columns have the following headings from left to right. Demand, probability, and cumulative. The row entries are as follows. Row 1. 40,000, 0.1, 0.1. Row 2. 45,000, 0.3, 0.3. Row 3. 50,000, 0.4, 0.8. Row 4. 55,000, 0.15, 0.95. Row 5. 60,000, 0.05, 1. The table titled, V LOOK UP, is as follows. A table has 5 rows and 2 columns. The columns have the following headings from left to right. Interval and demand. The row entries are as follows. Row 1. 0 to 0.1, 40,000. Row 2. 0.1 to 0.4, 45,000. Row 3. 0.4 to 0.8, 50,000. Row 4. 0.8 to 0.95, 55,000. Row 5. 0.95 to 1, 60,000. The uniform cost distribution of a is $22.00 and b is $26.00. The table titled, fixed cost distribution, has 1 row and 5 columns. The columns have the following headings from left to right. a, b, c, R, and F of c. The row entries are as follows. Row 1. $350,000, $500,000, $400,000, 0.367080337, 0.33. The table titled, data table, has 21 rows and 2 columns. The columns have the following headings from left to right. Number and data. The row entries are as follows. Row 1. Blank, $310,915.95. Row 2. 1, $136,921.03. Row 3. 2, $288,901.07. Row 4. 3, $155,665.30. Row 5. 4, $260,360.65. Row 6. 5, $178,464.84. Row 7. 6, $271,561.77. Row 8. 7, $144,653.51. Row 9. 8, $219,140.38. Row 10. 9, $249,349.01. Row 11. 10, $241,566.02. Row 12. 11, $262,498.03. Row 13. 12, $120,566.31. Row 14. 13, $220,228.09. Row 15. 14, $205,168.25. Row 16. 15, $192,762.52. Row 17. 16, $218,941.09. Row 18. 17, $265,650.38. Row 19. 18, $258,189.13. Row 20. 19, $307,361.24. Row 21. 20, $202,413.83."/>
          <p:cNvPicPr>
            <a:picLocks noChangeAspect="1"/>
          </p:cNvPicPr>
          <p:nvPr/>
        </p:nvPicPr>
        <p:blipFill>
          <a:blip r:embed="rId2"/>
          <a:stretch>
            <a:fillRect/>
          </a:stretch>
        </p:blipFill>
        <p:spPr>
          <a:xfrm>
            <a:off x="808779" y="2997716"/>
            <a:ext cx="7526442" cy="3020553"/>
          </a:xfrm>
          <a:prstGeom prst="rect">
            <a:avLst/>
          </a:prstGeom>
        </p:spPr>
      </p:pic>
    </p:spTree>
    <p:extLst>
      <p:ext uri="{BB962C8B-B14F-4D97-AF65-F5344CB8AC3E}">
        <p14:creationId xmlns:p14="http://schemas.microsoft.com/office/powerpoint/2010/main" val="504602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600" dirty="0" smtClean="0">
                <a:latin typeface="+mj-lt"/>
              </a:rPr>
              <a:t>Example 12.10: Using Data Tables and Analyzing Results for Monte Carlo Simulation in Excel </a:t>
            </a:r>
            <a:r>
              <a:rPr lang="en-US" sz="2000" b="0" dirty="0" smtClean="0">
                <a:latin typeface="+mj-lt"/>
              </a:rPr>
              <a:t>(2 of 2)</a:t>
            </a:r>
            <a:endParaRPr lang="en-US" sz="2000" dirty="0">
              <a:latin typeface="+mj-lt"/>
            </a:endParaRPr>
          </a:p>
        </p:txBody>
      </p:sp>
      <p:sp>
        <p:nvSpPr>
          <p:cNvPr id="3" name="Content placeholder 2"/>
          <p:cNvSpPr>
            <a:spLocks noGrp="1"/>
          </p:cNvSpPr>
          <p:nvPr>
            <p:ph type="body" idx="1"/>
          </p:nvPr>
        </p:nvSpPr>
        <p:spPr>
          <a:xfrm>
            <a:off x="457200" y="1600200"/>
            <a:ext cx="3429000" cy="4525963"/>
          </a:xfrm>
        </p:spPr>
        <p:txBody>
          <a:bodyPr/>
          <a:lstStyle/>
          <a:p>
            <a:pPr marL="256032" indent="-256032">
              <a:buSzPct val="100000"/>
            </a:pPr>
            <a:r>
              <a:rPr lang="en-US" sz="2000" dirty="0" smtClean="0">
                <a:latin typeface="+mn-lt"/>
              </a:rPr>
              <a:t>Analyze results.</a:t>
            </a:r>
          </a:p>
          <a:p>
            <a:pPr marL="256032" indent="-256032">
              <a:buSzPct val="100000"/>
            </a:pPr>
            <a:r>
              <a:rPr lang="en-US" sz="2000" dirty="0" smtClean="0">
                <a:latin typeface="+mn-lt"/>
              </a:rPr>
              <a:t>Compute summary statistics, percentiles, and a frequency distribution and histogram. (</a:t>
            </a:r>
            <a:r>
              <a:rPr lang="en-US" sz="2000" dirty="0">
                <a:latin typeface="+mn-lt"/>
              </a:rPr>
              <a:t>To find the frequency distribution, we </a:t>
            </a:r>
            <a:r>
              <a:rPr lang="en-US" sz="2000" dirty="0" smtClean="0">
                <a:latin typeface="+mn-lt"/>
              </a:rPr>
              <a:t>used COUNTIF </a:t>
            </a:r>
            <a:r>
              <a:rPr lang="en-US" sz="2000" dirty="0">
                <a:latin typeface="+mn-lt"/>
              </a:rPr>
              <a:t>functions to find the cumulative frequencies</a:t>
            </a:r>
            <a:r>
              <a:rPr lang="en-US" sz="2000" dirty="0" smtClean="0">
                <a:latin typeface="+mn-lt"/>
              </a:rPr>
              <a:t>, and </a:t>
            </a:r>
            <a:r>
              <a:rPr lang="en-US" sz="2000" dirty="0">
                <a:latin typeface="+mn-lt"/>
              </a:rPr>
              <a:t>then found the number of observations in each cell </a:t>
            </a:r>
            <a:r>
              <a:rPr lang="en-US" sz="2000" dirty="0" smtClean="0">
                <a:latin typeface="+mn-lt"/>
              </a:rPr>
              <a:t>by subtraction.)</a:t>
            </a:r>
            <a:endParaRPr lang="en-US" sz="2000" dirty="0">
              <a:latin typeface="+mn-lt"/>
            </a:endParaRPr>
          </a:p>
        </p:txBody>
      </p:sp>
      <p:pic>
        <p:nvPicPr>
          <p:cNvPr id="4" name="Picture 3" descr="A spreadsheet displays a histogram and three tables for summary statistics, profit percentiles, and frequency distribution. The values in the frequency distribution table are represented in the histogram. The table for summary statistics has 4 columns and 1 row. The column headings are as follows from left to right. Mean, standard deviation, minimum, and maximum. The row entries are as follows. Row 1. $228,038.77, $53,828.55, $117,481.18, $337,361.57. The table for profit percentiles has 20 rows and 0 columns. The columns have the following headings from left to right. Profit percent, in decimal, and profit. The row entries are as follows. Row 1. 0.05, $138,026. Row 2. 0.1, $151,254. Row 3. 0.15, $162,929. Row 4. 0.2, $174,683. Row 5. 0.25, $182,888. Row 6. 0.3, $198,177. Row 7. 0.35, $212,845. Row 8. 0.4, $219,061. Row 9. 0.45, $227,316. Row 10. 0.5, $230,842. Row 11. 0.55, $247,541. Row 12. 0.6, $253,022. Row 13. 0.65, $259,715. Row 14. 0.7, $261,699. Row 15. 0.75, $268,954. Row 16. 0.8, $273,463. Row 17. 0.85, $280,673. Row 18. 0.9, $290,592. Row 19. 0.95, $307,128. Row 20. 1, $337,362. The table for frequency distribution has 14 rows and 3 columns. The columns have the following headings from left to right. Upper cell limit, cumulative frequency, and frequency. The row entries are as follows. Row 1. $75,000, 0, 0. Row 2. $100,000, 0, 0. Row 3. $125,000, 3, 3. Row 4. $150,000, 10, 7. Row 5. $175,000, 21, 11. Row 6. $200,000, 32, 11. Row 7. $225,000, 44, 12. Row 8. $250,000, 59, 15. Row 9. $275,000, 82, 23. Row 10. $300,000, 93, 11. Row 11. $325,000, 98, 5. Row 12. $350,000, 100, 2. Row 13. $375,000, 100, 0. Row 14. $400,000, 100, 0. In the histogram representing the frequency distribution, the vertical axis plots frequency from 5 to 25 in increments of 5, and the horizontal axis plots bin values from $75,000 to $400,000 in increments of $25,000."/>
          <p:cNvPicPr>
            <a:picLocks noChangeAspect="1"/>
          </p:cNvPicPr>
          <p:nvPr/>
        </p:nvPicPr>
        <p:blipFill>
          <a:blip r:embed="rId2"/>
          <a:stretch>
            <a:fillRect/>
          </a:stretch>
        </p:blipFill>
        <p:spPr>
          <a:xfrm>
            <a:off x="3978138" y="1753714"/>
            <a:ext cx="4186955" cy="3350571"/>
          </a:xfrm>
          <a:prstGeom prst="rect">
            <a:avLst/>
          </a:prstGeom>
        </p:spPr>
      </p:pic>
    </p:spTree>
    <p:extLst>
      <p:ext uri="{BB962C8B-B14F-4D97-AF65-F5344CB8AC3E}">
        <p14:creationId xmlns:p14="http://schemas.microsoft.com/office/powerpoint/2010/main" val="1718242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Using the FREQUENCY Function</a:t>
            </a:r>
            <a:endParaRPr lang="en-US" dirty="0">
              <a:latin typeface="+mj-lt"/>
            </a:endParaRPr>
          </a:p>
        </p:txBody>
      </p:sp>
      <p:sp>
        <p:nvSpPr>
          <p:cNvPr id="3" name="Content placeholder 2"/>
          <p:cNvSpPr>
            <a:spLocks noGrp="1"/>
          </p:cNvSpPr>
          <p:nvPr>
            <p:ph type="body" idx="1"/>
          </p:nvPr>
        </p:nvSpPr>
        <p:spPr>
          <a:xfrm>
            <a:off x="457200" y="1600200"/>
            <a:ext cx="8229600" cy="539496"/>
          </a:xfrm>
        </p:spPr>
        <p:txBody>
          <a:bodyPr/>
          <a:lstStyle/>
          <a:p>
            <a:pPr marL="256032" indent="-256032">
              <a:buSzPct val="100000"/>
            </a:pPr>
            <a:r>
              <a:rPr lang="en-US" sz="2400" dirty="0">
                <a:latin typeface="+mn-lt"/>
              </a:rPr>
              <a:t>An easier alternative to compute a frequency distribution is</a:t>
            </a:r>
          </a:p>
        </p:txBody>
      </p:sp>
      <p:sp>
        <p:nvSpPr>
          <p:cNvPr id="4" name="Text Placeholder 3"/>
          <p:cNvSpPr>
            <a:spLocks noGrp="1"/>
          </p:cNvSpPr>
          <p:nvPr>
            <p:ph type="body" idx="2"/>
          </p:nvPr>
        </p:nvSpPr>
        <p:spPr>
          <a:xfrm>
            <a:off x="693176" y="2260053"/>
            <a:ext cx="3394192" cy="348408"/>
          </a:xfrm>
        </p:spPr>
        <p:txBody>
          <a:bodyPr/>
          <a:lstStyle/>
          <a:p>
            <a:pPr marL="0" indent="0">
              <a:spcBef>
                <a:spcPts val="0"/>
              </a:spcBef>
              <a:buNone/>
            </a:pPr>
            <a:r>
              <a:rPr lang="en-US" sz="2400" dirty="0">
                <a:latin typeface="+mn-lt"/>
              </a:rPr>
              <a:t>to use the Excel function</a:t>
            </a:r>
          </a:p>
        </p:txBody>
      </p:sp>
      <p:graphicFrame>
        <p:nvGraphicFramePr>
          <p:cNvPr id="7" name="Object 6" descr="FREQUENCY left parenthesis data array, bin array right parenthesis"/>
          <p:cNvGraphicFramePr>
            <a:graphicFrameLocks noChangeAspect="1"/>
          </p:cNvGraphicFramePr>
          <p:nvPr>
            <p:extLst>
              <p:ext uri="{D42A27DB-BD31-4B8C-83A1-F6EECF244321}">
                <p14:modId xmlns:p14="http://schemas.microsoft.com/office/powerpoint/2010/main" val="4208076050"/>
              </p:ext>
            </p:extLst>
          </p:nvPr>
        </p:nvGraphicFramePr>
        <p:xfrm>
          <a:off x="4160520" y="2311710"/>
          <a:ext cx="4013200" cy="304800"/>
        </p:xfrm>
        <a:graphic>
          <a:graphicData uri="http://schemas.openxmlformats.org/presentationml/2006/ole">
            <mc:AlternateContent xmlns:mc="http://schemas.openxmlformats.org/markup-compatibility/2006">
              <mc:Choice xmlns:v="urn:schemas-microsoft-com:vml" Requires="v">
                <p:oleObj spid="_x0000_s15527" name="Equation" r:id="rId3" imgW="4012920" imgH="304560" progId="Equation.DSMT4">
                  <p:embed/>
                </p:oleObj>
              </mc:Choice>
              <mc:Fallback>
                <p:oleObj name="Equation" r:id="rId3" imgW="4012920" imgH="304560" progId="Equation.DSMT4">
                  <p:embed/>
                  <p:pic>
                    <p:nvPicPr>
                      <p:cNvPr id="0" name=""/>
                      <p:cNvPicPr/>
                      <p:nvPr/>
                    </p:nvPicPr>
                    <p:blipFill>
                      <a:blip r:embed="rId4"/>
                      <a:stretch>
                        <a:fillRect/>
                      </a:stretch>
                    </p:blipFill>
                    <p:spPr>
                      <a:xfrm>
                        <a:off x="4160520" y="2311710"/>
                        <a:ext cx="4013200" cy="304800"/>
                      </a:xfrm>
                      <a:prstGeom prst="rect">
                        <a:avLst/>
                      </a:prstGeom>
                    </p:spPr>
                  </p:pic>
                </p:oleObj>
              </mc:Fallback>
            </mc:AlternateContent>
          </a:graphicData>
        </a:graphic>
      </p:graphicFrame>
      <p:sp>
        <p:nvSpPr>
          <p:cNvPr id="5" name="Text Placeholder 4"/>
          <p:cNvSpPr>
            <a:spLocks noGrp="1"/>
          </p:cNvSpPr>
          <p:nvPr>
            <p:ph type="body" idx="3"/>
          </p:nvPr>
        </p:nvSpPr>
        <p:spPr>
          <a:xfrm>
            <a:off x="457200" y="2728818"/>
            <a:ext cx="8229600" cy="2809080"/>
          </a:xfrm>
        </p:spPr>
        <p:txBody>
          <a:bodyPr/>
          <a:lstStyle/>
          <a:p>
            <a:pPr marL="740664" lvl="1" indent="-283464">
              <a:buSzPct val="100000"/>
            </a:pPr>
            <a:r>
              <a:rPr lang="en-US" sz="2400" dirty="0">
                <a:latin typeface="+mn-lt"/>
              </a:rPr>
              <a:t>This is an “array” function and returns values in a range of cells. </a:t>
            </a:r>
          </a:p>
          <a:p>
            <a:pPr marL="740664" lvl="1" indent="-283464">
              <a:buSzPct val="100000"/>
            </a:pPr>
            <a:r>
              <a:rPr lang="en-US" sz="2400" dirty="0">
                <a:latin typeface="+mn-lt"/>
              </a:rPr>
              <a:t>When you enter an array formula, you must first select the range in which to place the results. Then, after entering the formula, you must press Ctrl+Shift+Enter in Windows or Command+Shift+Enter on a Mac simultaneously.</a:t>
            </a:r>
          </a:p>
        </p:txBody>
      </p:sp>
    </p:spTree>
    <p:extLst>
      <p:ext uri="{BB962C8B-B14F-4D97-AF65-F5344CB8AC3E}">
        <p14:creationId xmlns:p14="http://schemas.microsoft.com/office/powerpoint/2010/main" val="1247034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New Product </a:t>
            </a:r>
            <a:r>
              <a:rPr lang="en-US" sz="3600" b="1" i="0" u="none" strike="noStrike" cap="none" dirty="0" smtClean="0">
                <a:solidFill>
                  <a:srgbClr val="007FA3"/>
                </a:solidFill>
                <a:latin typeface="+mj-lt"/>
                <a:ea typeface="Arial"/>
                <a:cs typeface="Arial"/>
                <a:sym typeface="Arial"/>
              </a:rPr>
              <a:t>Development</a:t>
            </a:r>
            <a:endParaRPr sz="3600" b="1" i="0" u="none" strike="noStrike" cap="none" dirty="0">
              <a:solidFill>
                <a:srgbClr val="007FA3"/>
              </a:solidFill>
              <a:latin typeface="+mj-lt"/>
              <a:ea typeface="Arial"/>
              <a:cs typeface="Arial"/>
              <a:sym typeface="Arial"/>
            </a:endParaRPr>
          </a:p>
        </p:txBody>
      </p:sp>
      <p:sp>
        <p:nvSpPr>
          <p:cNvPr id="361" name="Content placeholder 2"/>
          <p:cNvSpPr txBox="1">
            <a:spLocks noGrp="1"/>
          </p:cNvSpPr>
          <p:nvPr>
            <p:ph type="body" idx="1"/>
          </p:nvPr>
        </p:nvSpPr>
        <p:spPr>
          <a:xfrm>
            <a:off x="457200" y="1600201"/>
            <a:ext cx="3429000" cy="1024127"/>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1800" b="0" u="none" strike="noStrike" cap="none" dirty="0">
                <a:solidFill>
                  <a:schemeClr val="dk1"/>
                </a:solidFill>
                <a:latin typeface="+mn-lt"/>
                <a:ea typeface="Arial"/>
                <a:cs typeface="Arial"/>
                <a:sym typeface="Arial"/>
              </a:rPr>
              <a:t>Moore Pharmaceuticals spreadsheet. With uncertain data:</a:t>
            </a:r>
            <a:endParaRPr sz="1800" b="0" u="none" strike="noStrike" cap="none" dirty="0">
              <a:solidFill>
                <a:schemeClr val="dk1"/>
              </a:solidFill>
              <a:latin typeface="+mn-lt"/>
              <a:ea typeface="Arial"/>
              <a:cs typeface="Arial"/>
              <a:sym typeface="Arial"/>
            </a:endParaRPr>
          </a:p>
        </p:txBody>
      </p:sp>
      <p:sp>
        <p:nvSpPr>
          <p:cNvPr id="362" name="Content placeholder 2"/>
          <p:cNvSpPr txBox="1">
            <a:spLocks noGrp="1"/>
          </p:cNvSpPr>
          <p:nvPr>
            <p:ph type="body" idx="2"/>
          </p:nvPr>
        </p:nvSpPr>
        <p:spPr>
          <a:xfrm>
            <a:off x="457200" y="2742928"/>
            <a:ext cx="3429000" cy="3438416"/>
          </a:xfrm>
          <a:prstGeom prst="rect">
            <a:avLst/>
          </a:prstGeom>
          <a:noFill/>
          <a:ln>
            <a:noFill/>
          </a:ln>
        </p:spPr>
        <p:txBody>
          <a:bodyPr spcFirstLastPara="1" wrap="square" lIns="0" tIns="0" rIns="0" bIns="0" anchor="t" anchorCtr="0">
            <a:noAutofit/>
          </a:bodyPr>
          <a:lstStyle/>
          <a:p>
            <a:pPr marL="429768" marR="0" lvl="0" indent="-432000" algn="l" rtl="0">
              <a:spcBef>
                <a:spcPts val="600"/>
              </a:spcBef>
              <a:spcAft>
                <a:spcPts val="0"/>
              </a:spcAft>
              <a:buClr>
                <a:srgbClr val="007FA3"/>
              </a:buClr>
              <a:buSzPct val="100000"/>
              <a:buFont typeface="Arial"/>
              <a:buAutoNum type="arabicPeriod"/>
              <a:tabLst>
                <a:tab pos="1947863" algn="l"/>
              </a:tabLst>
            </a:pPr>
            <a:r>
              <a:rPr lang="en-US" sz="1800" b="0" i="0" u="none" strike="noStrike" cap="none" dirty="0">
                <a:solidFill>
                  <a:schemeClr val="dk1"/>
                </a:solidFill>
                <a:latin typeface="+mn-lt"/>
                <a:sym typeface="Arial"/>
              </a:rPr>
              <a:t>What is the risk that the net present value over the 5 years will not be positive?</a:t>
            </a:r>
            <a:endParaRPr sz="1800" dirty="0">
              <a:latin typeface="+mn-lt"/>
            </a:endParaRPr>
          </a:p>
          <a:p>
            <a:pPr marL="429768" marR="0" lvl="0" indent="-432000" algn="l" rtl="0">
              <a:spcBef>
                <a:spcPts val="600"/>
              </a:spcBef>
              <a:spcAft>
                <a:spcPts val="0"/>
              </a:spcAft>
              <a:buClr>
                <a:srgbClr val="007FA3"/>
              </a:buClr>
              <a:buSzPct val="100000"/>
              <a:buFont typeface="Arial"/>
              <a:buAutoNum type="arabicPeriod"/>
              <a:tabLst>
                <a:tab pos="1947863" algn="l"/>
              </a:tabLst>
            </a:pPr>
            <a:r>
              <a:rPr lang="en-US" sz="1800" b="0" i="0" u="none" strike="noStrike" cap="none" dirty="0">
                <a:solidFill>
                  <a:schemeClr val="dk1"/>
                </a:solidFill>
                <a:latin typeface="+mn-lt"/>
                <a:sym typeface="Arial"/>
              </a:rPr>
              <a:t>What are the chances that the product will show a cumulative net profit in the third year?</a:t>
            </a:r>
            <a:endParaRPr sz="1800" dirty="0">
              <a:latin typeface="+mn-lt"/>
            </a:endParaRPr>
          </a:p>
          <a:p>
            <a:pPr marL="429768" marR="0" lvl="0" indent="-432000" algn="l" rtl="0">
              <a:spcBef>
                <a:spcPts val="600"/>
              </a:spcBef>
              <a:spcAft>
                <a:spcPts val="0"/>
              </a:spcAft>
              <a:buClr>
                <a:srgbClr val="007FA3"/>
              </a:buClr>
              <a:buSzPct val="100000"/>
              <a:buFont typeface="Arial"/>
              <a:buAutoNum type="arabicPeriod"/>
              <a:tabLst>
                <a:tab pos="1947863" algn="l"/>
              </a:tabLst>
            </a:pPr>
            <a:r>
              <a:rPr lang="en-US" sz="1800" b="0" i="0" u="none" strike="noStrike" cap="none" dirty="0">
                <a:solidFill>
                  <a:schemeClr val="dk1"/>
                </a:solidFill>
                <a:latin typeface="+mn-lt"/>
                <a:sym typeface="Arial"/>
              </a:rPr>
              <a:t>What </a:t>
            </a:r>
            <a:r>
              <a:rPr lang="en-US" sz="1800" b="0" i="0" u="none" strike="noStrike" cap="none" dirty="0" smtClean="0">
                <a:solidFill>
                  <a:schemeClr val="dk1"/>
                </a:solidFill>
                <a:latin typeface="+mn-lt"/>
                <a:sym typeface="Arial"/>
              </a:rPr>
              <a:t>minimum cumulative </a:t>
            </a:r>
            <a:r>
              <a:rPr lang="en-US" sz="1800" b="0" i="0" u="none" strike="noStrike" cap="none" dirty="0">
                <a:solidFill>
                  <a:schemeClr val="dk1"/>
                </a:solidFill>
                <a:latin typeface="+mn-lt"/>
                <a:sym typeface="Arial"/>
              </a:rPr>
              <a:t>profit in the fifth year are we likely to </a:t>
            </a:r>
            <a:r>
              <a:rPr lang="en-US" sz="1800" b="0" i="0" u="none" strike="noStrike" cap="none" dirty="0" smtClean="0">
                <a:solidFill>
                  <a:schemeClr val="dk1"/>
                </a:solidFill>
                <a:latin typeface="+mn-lt"/>
                <a:sym typeface="Arial"/>
              </a:rPr>
              <a:t>achieve with </a:t>
            </a:r>
            <a:r>
              <a:rPr lang="en-US" sz="1800" b="0" i="0" u="none" strike="noStrike" cap="none" dirty="0">
                <a:solidFill>
                  <a:schemeClr val="dk1"/>
                </a:solidFill>
                <a:latin typeface="+mn-lt"/>
                <a:sym typeface="Arial"/>
              </a:rPr>
              <a:t>a probability of at least 0.90?</a:t>
            </a:r>
            <a:endParaRPr sz="1800" b="0" i="0" u="none" strike="noStrike" cap="none" dirty="0">
              <a:solidFill>
                <a:schemeClr val="dk1"/>
              </a:solidFill>
              <a:latin typeface="+mn-lt"/>
              <a:sym typeface="Arial"/>
            </a:endParaRPr>
          </a:p>
        </p:txBody>
      </p:sp>
      <p:pic>
        <p:nvPicPr>
          <p:cNvPr id="2" name="Picture 1" descr="A spreadsheet displays data for Moore pharmaceuticals. There are 2 tables under the heading of data. The first table under the heading data has 4 columns and 1 row. The column headings are as follows from left to right. Market size, unit monthly r x revenue, unit monthly r x cost, and discount rate. The row entries are as follows. Row 1. 2,000,000, $130, $40, 9%. The second table under data is titled, project costs, and has 3 columns and 1 row. The column headings are as follows from left to right. R and D, clinical trials, and total project costs. The row entry is as follows. Row 1. $700,000,000, $150,000,000, $850,000,000. A table titled, model, has 9 rows and 6 columns. The column headings are as follows from left to right. Blank, year 1, year 2, year 3, year 4, year 5. The row entries are as follows.  Row 1. Market growth factor, blank, 3.00%, 3.00%, 3.00%, 3.00%. Row 2. Market size, 2,000,000, 2,060,000, 2,121,800, 2,185,454, 2,251,018. Row 3. Market share growth rate, blank, 20.00%, 20.00%, 20.00%, 20.00%. Row 4. Market share, 8.00%, 9.60%, 11.52%, 13.82%, 16.59%. Row 5. Sales, $160,000, $197,760, $244,431, $302,117, $373,417. Row 6. Annual revenue, $249,600,000, $308,505,600, $381,312,922, $471,302,771, $582,530,225. Row 7. Annual costs, $76,800,000, $94,924,800, $117,327,053, $145,016,237, $179,240,069. Row 8. Profit, $172,800,000, $213,580,800, $263,985,869, $326,286,534, $403,290,156. Row 9. Cumulative net profit, $677,200,000, $463,619,200, $199,633,331, $ 126,653,203, $ 529,943,358. The net present value is $185,404,860. "/>
          <p:cNvPicPr>
            <a:picLocks noChangeAspect="1"/>
          </p:cNvPicPr>
          <p:nvPr/>
        </p:nvPicPr>
        <p:blipFill>
          <a:blip r:embed="rId3"/>
          <a:stretch>
            <a:fillRect/>
          </a:stretch>
        </p:blipFill>
        <p:spPr>
          <a:xfrm>
            <a:off x="4111838" y="1744141"/>
            <a:ext cx="4395043" cy="33697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Monte Carlo Simulation</a:t>
            </a:r>
            <a:endParaRPr sz="3600" b="1" i="0" u="none" strike="noStrike" cap="none" dirty="0">
              <a:solidFill>
                <a:srgbClr val="007FA3"/>
              </a:solidFill>
              <a:latin typeface="+mj-lt"/>
              <a:ea typeface="Arial"/>
              <a:cs typeface="Arial"/>
              <a:sym typeface="Arial"/>
            </a:endParaRPr>
          </a:p>
        </p:txBody>
      </p:sp>
      <p:sp>
        <p:nvSpPr>
          <p:cNvPr id="225" name="Content placeholder 2"/>
          <p:cNvSpPr txBox="1">
            <a:spLocks noGrp="1"/>
          </p:cNvSpPr>
          <p:nvPr>
            <p:ph type="body" idx="1"/>
          </p:nvPr>
        </p:nvSpPr>
        <p:spPr>
          <a:xfrm>
            <a:off x="457200" y="1600200"/>
            <a:ext cx="8229600" cy="466344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1" i="0" u="none" strike="noStrike" cap="none" dirty="0">
                <a:solidFill>
                  <a:schemeClr val="dk1"/>
                </a:solidFill>
                <a:latin typeface="+mn-lt"/>
                <a:sym typeface="Arial"/>
              </a:rPr>
              <a:t>Monte Carlo simulation</a:t>
            </a:r>
            <a:r>
              <a:rPr lang="en-US" sz="2400" b="0" i="0" u="none" strike="noStrike" cap="none" dirty="0">
                <a:solidFill>
                  <a:schemeClr val="dk1"/>
                </a:solidFill>
                <a:latin typeface="+mn-lt"/>
                <a:sym typeface="Arial"/>
              </a:rPr>
              <a:t> is the process of generating random values for uncertain inputs in a model, computing the output variables of interest, and repeating this process for many trials to understand the distribution of the output results</a:t>
            </a:r>
            <a:r>
              <a:rPr lang="en-US" sz="2400" b="0" i="0" u="none" strike="noStrike" cap="none" dirty="0" smtClean="0">
                <a:solidFill>
                  <a:schemeClr val="dk1"/>
                </a:solidFill>
                <a:latin typeface="+mn-lt"/>
                <a:sym typeface="Arial"/>
              </a:rPr>
              <a:t>.</a:t>
            </a:r>
          </a:p>
          <a:p>
            <a:pPr marL="255600" indent="-255600">
              <a:buSzPts val="2400"/>
            </a:pPr>
            <a:r>
              <a:rPr lang="en-US" sz="2400" dirty="0" smtClean="0">
                <a:latin typeface="+mn-lt"/>
              </a:rPr>
              <a:t>We model </a:t>
            </a:r>
            <a:r>
              <a:rPr lang="en-US" sz="2400" dirty="0">
                <a:latin typeface="+mn-lt"/>
              </a:rPr>
              <a:t>uncertain inputs using probability </a:t>
            </a:r>
            <a:r>
              <a:rPr lang="en-US" sz="2400" dirty="0" smtClean="0">
                <a:latin typeface="+mn-lt"/>
              </a:rPr>
              <a:t>distributions, using historical data, or choosing a representative distribution judgmentally.</a:t>
            </a:r>
          </a:p>
          <a:p>
            <a:pPr marL="255600" indent="-255600">
              <a:buSzPts val="2400"/>
            </a:pPr>
            <a:r>
              <a:rPr lang="en-US" sz="2400" dirty="0" smtClean="0">
                <a:latin typeface="+mn-lt"/>
              </a:rPr>
              <a:t>Monte Carlo simulation relies on generating values from these distributions to create a probability distribution of output values.</a:t>
            </a:r>
            <a:endParaRPr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Model Assumptions</a:t>
            </a:r>
            <a:endParaRPr sz="3600" b="1" i="0" u="none" strike="noStrike" cap="none" dirty="0">
              <a:solidFill>
                <a:srgbClr val="007FA3"/>
              </a:solidFill>
              <a:latin typeface="+mj-lt"/>
              <a:ea typeface="Arial"/>
              <a:cs typeface="Arial"/>
              <a:sym typeface="Arial"/>
            </a:endParaRPr>
          </a:p>
        </p:txBody>
      </p:sp>
      <p:sp>
        <p:nvSpPr>
          <p:cNvPr id="369" name="Content placeholder 2"/>
          <p:cNvSpPr txBox="1">
            <a:spLocks noGrp="1"/>
          </p:cNvSpPr>
          <p:nvPr>
            <p:ph type="body" idx="1"/>
          </p:nvPr>
        </p:nvSpPr>
        <p:spPr>
          <a:xfrm>
            <a:off x="457200" y="1600200"/>
            <a:ext cx="8229600" cy="4690871"/>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Market size: normal with mean of 2,000,000 units and standard deviation of 400,000 units</a:t>
            </a:r>
            <a:endParaRPr sz="2400" dirty="0">
              <a:latin typeface="+mn-lt"/>
            </a:endParaRPr>
          </a:p>
          <a:p>
            <a:pPr marL="255600" marR="0" lvl="0" indent="-255600"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R&amp;D costs: uniform between $600,000,000 and $800,000,000</a:t>
            </a:r>
            <a:endParaRPr sz="2400" dirty="0">
              <a:latin typeface="+mn-lt"/>
            </a:endParaRPr>
          </a:p>
          <a:p>
            <a:pPr marL="255600" marR="0" lvl="0" indent="-255600"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Clinical trial costs: </a:t>
            </a:r>
            <a:r>
              <a:rPr lang="en-US" sz="2400" b="0" i="0" u="none" strike="noStrike" cap="none" dirty="0" smtClean="0">
                <a:solidFill>
                  <a:schemeClr val="dk1"/>
                </a:solidFill>
                <a:latin typeface="+mn-lt"/>
                <a:sym typeface="Arial"/>
              </a:rPr>
              <a:t>normal </a:t>
            </a:r>
            <a:r>
              <a:rPr lang="en-US" sz="2400" b="0" i="0" u="none" strike="noStrike" cap="none" dirty="0">
                <a:solidFill>
                  <a:schemeClr val="dk1"/>
                </a:solidFill>
                <a:latin typeface="+mn-lt"/>
                <a:sym typeface="Arial"/>
              </a:rPr>
              <a:t>with mean of $150,000,000 and standard deviation $30,000,000</a:t>
            </a:r>
            <a:endParaRPr sz="2400" dirty="0">
              <a:latin typeface="+mn-lt"/>
            </a:endParaRPr>
          </a:p>
          <a:p>
            <a:pPr marL="255600" marR="0" lvl="0" indent="-255600"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Annual market growth factor: triangular with minimum = 2%, maximum = 6%, and most likely = 3%</a:t>
            </a:r>
            <a:endParaRPr sz="2400" dirty="0">
              <a:latin typeface="+mn-lt"/>
            </a:endParaRPr>
          </a:p>
          <a:p>
            <a:pPr marL="255600" marR="0" lvl="0" indent="-255600"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Annual market share growth rate: triangular with minimum = 15%, maximum = 25%, and most likely = 20%</a:t>
            </a:r>
            <a:endParaRPr sz="2400" b="0" i="0" u="none" strike="noStrike" cap="none" dirty="0">
              <a:solidFill>
                <a:schemeClr val="dk1"/>
              </a:solidFill>
              <a:latin typeface="+mn-lt"/>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12.11: A Simulation Model for Moore </a:t>
            </a:r>
            <a:r>
              <a:rPr lang="en-US" dirty="0" smtClean="0">
                <a:latin typeface="+mj-lt"/>
              </a:rPr>
              <a:t>Pharmaceuticals </a:t>
            </a:r>
            <a:r>
              <a:rPr lang="en-US" sz="2000" b="0" dirty="0" smtClean="0">
                <a:latin typeface="+mj-lt"/>
              </a:rPr>
              <a:t>(1 of 3)</a:t>
            </a:r>
            <a:endParaRPr lang="en-US" sz="2000" b="0" dirty="0">
              <a:latin typeface="+mj-lt"/>
            </a:endParaRPr>
          </a:p>
        </p:txBody>
      </p:sp>
      <p:sp>
        <p:nvSpPr>
          <p:cNvPr id="3" name="Content placeholder 2"/>
          <p:cNvSpPr>
            <a:spLocks noGrp="1"/>
          </p:cNvSpPr>
          <p:nvPr>
            <p:ph type="body" idx="1"/>
          </p:nvPr>
        </p:nvSpPr>
        <p:spPr>
          <a:xfrm>
            <a:off x="457199" y="1819656"/>
            <a:ext cx="8229601" cy="1655064"/>
          </a:xfrm>
        </p:spPr>
        <p:txBody>
          <a:bodyPr/>
          <a:lstStyle/>
          <a:p>
            <a:pPr marL="256032" indent="-256032">
              <a:buSzPct val="100000"/>
            </a:pPr>
            <a:r>
              <a:rPr lang="en-US" sz="2000" dirty="0">
                <a:latin typeface="+mn-lt"/>
              </a:rPr>
              <a:t>Excel </a:t>
            </a:r>
            <a:r>
              <a:rPr lang="en-US" sz="2000" dirty="0" smtClean="0">
                <a:latin typeface="+mn-lt"/>
              </a:rPr>
              <a:t>file Moore </a:t>
            </a:r>
            <a:r>
              <a:rPr lang="en-US" sz="2000" dirty="0">
                <a:latin typeface="+mn-lt"/>
              </a:rPr>
              <a:t>Pharmaceuticals Excel Simulation Model</a:t>
            </a:r>
          </a:p>
          <a:p>
            <a:pPr marL="256032" indent="-256032">
              <a:buSzPct val="100000"/>
            </a:pPr>
            <a:r>
              <a:rPr lang="en-US" sz="2000" dirty="0" smtClean="0">
                <a:latin typeface="+mn-lt"/>
              </a:rPr>
              <a:t>For </a:t>
            </a:r>
            <a:r>
              <a:rPr lang="en-US" sz="2000" dirty="0">
                <a:latin typeface="+mn-lt"/>
              </a:rPr>
              <a:t>the annual market growth factor and annual </a:t>
            </a:r>
            <a:r>
              <a:rPr lang="en-US" sz="2000" dirty="0" smtClean="0">
                <a:latin typeface="+mn-lt"/>
              </a:rPr>
              <a:t>market share </a:t>
            </a:r>
            <a:r>
              <a:rPr lang="en-US" sz="2000" dirty="0">
                <a:latin typeface="+mn-lt"/>
              </a:rPr>
              <a:t>growth rate in each </a:t>
            </a:r>
            <a:r>
              <a:rPr lang="en-US" sz="2000" dirty="0" smtClean="0">
                <a:latin typeface="+mn-lt"/>
              </a:rPr>
              <a:t>year </a:t>
            </a:r>
            <a:r>
              <a:rPr lang="en-US" sz="2000" dirty="0">
                <a:latin typeface="+mn-lt"/>
              </a:rPr>
              <a:t>we have to use a different random number for each of </a:t>
            </a:r>
            <a:r>
              <a:rPr lang="en-US" sz="2000" dirty="0" smtClean="0">
                <a:latin typeface="+mn-lt"/>
              </a:rPr>
              <a:t>the triangular </a:t>
            </a:r>
            <a:r>
              <a:rPr lang="en-US" sz="2000" dirty="0">
                <a:latin typeface="+mn-lt"/>
              </a:rPr>
              <a:t>distributions</a:t>
            </a:r>
            <a:r>
              <a:rPr lang="en-US" sz="2000" dirty="0" smtClean="0">
                <a:latin typeface="+mn-lt"/>
              </a:rPr>
              <a:t>.</a:t>
            </a:r>
            <a:endParaRPr lang="en-US" sz="2000" dirty="0">
              <a:latin typeface="+mn-lt"/>
            </a:endParaRPr>
          </a:p>
        </p:txBody>
      </p:sp>
      <p:pic>
        <p:nvPicPr>
          <p:cNvPr id="4" name="Picture 3" descr="A spreadsheet displays data for Moore pharmaceuticals. There are 2 tables under the heading of data. The first table under the heading data has 4 columns and 1 row. The column headings are as follows from left to right. Market size, unit monthly r x revenue, unit monthly r x cost, and discount rate. The row entries are as follows. Row 1. 2,166,428, $130, $40, 9%. Another table under data titled, project costs, has 3 columns and 1 row. The column headings are as follows from left to right. R and D, clinical trials, and total project costs. The row entry is as follows. Row 1. $785,947,068.66, $142,929,242.22, $928,876,310.88. A table titled, model, has 9 rows and 6 columns. The column headings are as follows from left to right. Blank, year 1, year 2, year 3, year 4, and year 5. The row entries are as follows. Row 1. Market growth factor, blank, 3.74%, 3.04%, 4 68%, 2.74%. Row 2. Market size, 2,168,428, 2,247,439, 2,315,810, 2,424,088, 2,490,583. Row 3. Market share growth rate, blank, 20.82%, 21.69%, 17.97%, 17.62%. Row 4. Market share, 8.00%, 9.67%, 11.76%, 13.88%, 16.32%. Row 5. Sales, 173,314, 217,220, 272,386, 336,369, 406,502. Row 6. Annual revenue, $270,370,159.07, $338,863,240.62, $424,922,006.63, $524,735,869.63, $634,143,179.68. Row 7. Annual costs, $83,190,818.17, $104,265,612.50, $130,745,232.81, $161,457,190.66, $195,120,978.36. Row 8. Profit, $187,179,340.89, $234,597,628.12, $294,178,773.82, $363,278,678.98, $439,022,201.32. Row 9. Cumulative net profit, $741,696,989.99, $507,099,341.87, $212,922,568.05, $ 150,358,110.93, $ 589,378,312.24. The net present value is $210,152,512.84. A table titled, market size distribution, has 1 row and 3 columns. The columns have the following headings from left to right. Normal, mean, and standard deviation. The row entries are as follows. Row 1. Blank, 2000000, 4000000. A table titled, R and D cost distribution, has 1 row and 3 columns. The columns have the following headings from left to right. Uniform, a, and b. The row entries are as follows. Row 1. Blank, $600,000,000, $800,000,000. A table titled, clinical trial cost distribution, has 1 row and 3 columns. The columns have the following headings from left to right. Normal, mean, and standard deviation. The row entries are as follows. Row 1. Blank, $150,000,000, $30,000,000. A table titled, annual market growth factor distribution, has 5 rows and 5 columns. The columns have the following headings from left to right. Blank, year 2, year 3, year 4, and year 5. The text, triangular, is present to the left of the first row. The row entries are as follows. Row 1. a. Year 2, 2.00%. Year 3, 2.00%. Year 4, 2.00%. Year 5, 2.00%. Row 2. b. Year 2, 6.00%. Year 3, 6.00%. Year 4, 6.00%. Year 5, 6.00%. Row 3. c. Year 2, 3.00%. Year 3, 3.00%. Year 4, 3.00%. Year 5, 3.00%. Row 4. R. Year 2, 0.574149045. Year 3, 0.270921919. Year 4, 0.85383452. Year 5, 0.138044397. Row 5. F of c. Year 2, 0.25. Year 3, 0.25. Year 4, 0.25. Year 5, 0.25. A table titled, annual market growth rate distribution, has 5 rows and 5 columns. The columns have the following headings from left to right. Blank, year 2, year 3, year 4, and year 5. The text, triangular, is present to the left of the first row. The row entries are as follows. Row 1. a. Year 2, 15%. Year 3, 15%. Year 4, 15%. Year 5, 15%. Row 2. b. Year 2, 25%. Year 3, 25%. Year 4, 25%. Year 5, 25%. Row 3. c. Year 2, 20%. Year 3, 20%. Year 4, 20%. Year 5, 20%. Row 4. R. Year 2, 0.649762986. Year 3, 0.781434287. Year 4, 0.176883419. Year 5, 0.137651264. Row 5. F of c. Year 2, 0.50. Year 3, 0.50. Year 4, 0.50. Year 5, 0.50."/>
          <p:cNvPicPr>
            <a:picLocks noChangeAspect="1"/>
          </p:cNvPicPr>
          <p:nvPr/>
        </p:nvPicPr>
        <p:blipFill>
          <a:blip r:embed="rId2"/>
          <a:stretch>
            <a:fillRect/>
          </a:stretch>
        </p:blipFill>
        <p:spPr>
          <a:xfrm>
            <a:off x="1287928" y="3685050"/>
            <a:ext cx="6476703" cy="2468842"/>
          </a:xfrm>
          <a:prstGeom prst="rect">
            <a:avLst/>
          </a:prstGeom>
        </p:spPr>
      </p:pic>
    </p:spTree>
    <p:extLst>
      <p:ext uri="{BB962C8B-B14F-4D97-AF65-F5344CB8AC3E}">
        <p14:creationId xmlns:p14="http://schemas.microsoft.com/office/powerpoint/2010/main" val="608600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12.11: A Simulation Model for Moore Pharmaceuticals </a:t>
            </a:r>
            <a:r>
              <a:rPr lang="en-US" sz="2000" b="0" dirty="0" smtClean="0">
                <a:latin typeface="+mj-lt"/>
              </a:rPr>
              <a:t>(2 </a:t>
            </a:r>
            <a:r>
              <a:rPr lang="en-US" sz="2000" b="0" dirty="0">
                <a:latin typeface="+mj-lt"/>
              </a:rPr>
              <a:t>of 3)</a:t>
            </a:r>
            <a:endParaRPr lang="en-US" dirty="0">
              <a:latin typeface="+mj-lt"/>
            </a:endParaRPr>
          </a:p>
        </p:txBody>
      </p:sp>
      <p:sp>
        <p:nvSpPr>
          <p:cNvPr id="3" name="Content placeholder 2"/>
          <p:cNvSpPr>
            <a:spLocks noGrp="1"/>
          </p:cNvSpPr>
          <p:nvPr>
            <p:ph type="body" idx="1"/>
          </p:nvPr>
        </p:nvSpPr>
        <p:spPr/>
        <p:txBody>
          <a:bodyPr/>
          <a:lstStyle/>
          <a:p>
            <a:pPr marL="256032" indent="-256032">
              <a:buSzPct val="100000"/>
            </a:pPr>
            <a:r>
              <a:rPr lang="en-US" sz="2400" dirty="0" smtClean="0">
                <a:latin typeface="+mn-lt"/>
              </a:rPr>
              <a:t>Define </a:t>
            </a:r>
            <a:r>
              <a:rPr lang="en-US" sz="2400" dirty="0">
                <a:latin typeface="+mn-lt"/>
              </a:rPr>
              <a:t>the cumulative net profit in the </a:t>
            </a:r>
            <a:r>
              <a:rPr lang="en-US" sz="2400" dirty="0" smtClean="0">
                <a:latin typeface="+mn-lt"/>
              </a:rPr>
              <a:t>third year </a:t>
            </a:r>
            <a:r>
              <a:rPr lang="en-US" sz="2400" dirty="0">
                <a:latin typeface="+mn-lt"/>
              </a:rPr>
              <a:t>(cell D28), the cumulative net profit in the fifth </a:t>
            </a:r>
            <a:r>
              <a:rPr lang="en-US" sz="2400" dirty="0" smtClean="0">
                <a:latin typeface="+mn-lt"/>
              </a:rPr>
              <a:t>year (</a:t>
            </a:r>
            <a:r>
              <a:rPr lang="en-US" sz="2400" dirty="0">
                <a:latin typeface="+mn-lt"/>
              </a:rPr>
              <a:t>cell F28), and the net present value (cell B30) as the </a:t>
            </a:r>
            <a:r>
              <a:rPr lang="en-US" sz="2400" dirty="0" smtClean="0">
                <a:latin typeface="+mn-lt"/>
              </a:rPr>
              <a:t>model outputs </a:t>
            </a:r>
            <a:r>
              <a:rPr lang="en-US" sz="2400" dirty="0">
                <a:latin typeface="+mn-lt"/>
              </a:rPr>
              <a:t>of interest</a:t>
            </a:r>
            <a:r>
              <a:rPr lang="en-US" sz="2400" dirty="0" smtClean="0">
                <a:latin typeface="+mn-lt"/>
              </a:rPr>
              <a:t>.</a:t>
            </a:r>
          </a:p>
          <a:p>
            <a:pPr marL="256032" indent="-256032">
              <a:buSzPct val="100000"/>
            </a:pPr>
            <a:r>
              <a:rPr lang="en-US" sz="2400" dirty="0" smtClean="0">
                <a:latin typeface="+mn-lt"/>
              </a:rPr>
              <a:t>Create </a:t>
            </a:r>
            <a:r>
              <a:rPr lang="en-US" sz="2400" dirty="0">
                <a:latin typeface="+mn-lt"/>
              </a:rPr>
              <a:t>three data tables, one for each output </a:t>
            </a:r>
            <a:r>
              <a:rPr lang="en-US" sz="2400" dirty="0" smtClean="0">
                <a:latin typeface="+mn-lt"/>
              </a:rPr>
              <a:t>to conduct </a:t>
            </a:r>
            <a:r>
              <a:rPr lang="en-US" sz="2400" dirty="0">
                <a:latin typeface="+mn-lt"/>
              </a:rPr>
              <a:t>the </a:t>
            </a:r>
            <a:r>
              <a:rPr lang="en-US" sz="2400" dirty="0" smtClean="0">
                <a:latin typeface="+mn-lt"/>
              </a:rPr>
              <a:t>simulation.</a:t>
            </a:r>
          </a:p>
          <a:p>
            <a:pPr marL="256032" indent="-256032">
              <a:buSzPct val="100000"/>
            </a:pPr>
            <a:r>
              <a:rPr lang="en-US" sz="2400" dirty="0" smtClean="0">
                <a:latin typeface="+mn-lt"/>
              </a:rPr>
              <a:t>Use </a:t>
            </a:r>
            <a:r>
              <a:rPr lang="en-US" sz="2400" dirty="0">
                <a:latin typeface="+mn-lt"/>
              </a:rPr>
              <a:t>500 trials. </a:t>
            </a:r>
            <a:r>
              <a:rPr lang="en-US" sz="2400" dirty="0" smtClean="0">
                <a:latin typeface="+mn-lt"/>
              </a:rPr>
              <a:t>To do </a:t>
            </a:r>
            <a:r>
              <a:rPr lang="en-US" sz="2400" dirty="0">
                <a:latin typeface="+mn-lt"/>
              </a:rPr>
              <a:t>this more efficiently, we can use two-way data tables</a:t>
            </a:r>
            <a:r>
              <a:rPr lang="en-US" sz="2400" dirty="0" smtClean="0">
                <a:latin typeface="+mn-lt"/>
              </a:rPr>
              <a:t>. </a:t>
            </a:r>
            <a:r>
              <a:rPr lang="en-US" sz="2400" dirty="0">
                <a:latin typeface="+mn-lt"/>
              </a:rPr>
              <a:t>In the Data </a:t>
            </a:r>
            <a:r>
              <a:rPr lang="en-US" sz="2400" dirty="0" smtClean="0">
                <a:latin typeface="+mn-lt"/>
              </a:rPr>
              <a:t>Table dialog</a:t>
            </a:r>
            <a:r>
              <a:rPr lang="en-US" sz="2400" dirty="0">
                <a:latin typeface="+mn-lt"/>
              </a:rPr>
              <a:t>, enter any blank cell for both the Row </a:t>
            </a:r>
            <a:r>
              <a:rPr lang="en-US" sz="2400" dirty="0" smtClean="0">
                <a:latin typeface="+mn-lt"/>
              </a:rPr>
              <a:t>Input </a:t>
            </a:r>
            <a:r>
              <a:rPr lang="en-US" sz="2400" dirty="0">
                <a:latin typeface="+mn-lt"/>
              </a:rPr>
              <a:t>Cell </a:t>
            </a:r>
            <a:r>
              <a:rPr lang="en-US" sz="2400" dirty="0" smtClean="0">
                <a:latin typeface="+mn-lt"/>
              </a:rPr>
              <a:t>and Column </a:t>
            </a:r>
            <a:r>
              <a:rPr lang="en-US" sz="2400" dirty="0">
                <a:latin typeface="+mn-lt"/>
              </a:rPr>
              <a:t>Input </a:t>
            </a:r>
            <a:r>
              <a:rPr lang="en-US" sz="2400" dirty="0" smtClean="0">
                <a:latin typeface="+mn-lt"/>
              </a:rPr>
              <a:t>Cell.</a:t>
            </a:r>
            <a:endParaRPr lang="en-US" sz="2400" dirty="0">
              <a:latin typeface="+mn-lt"/>
            </a:endParaRPr>
          </a:p>
        </p:txBody>
      </p:sp>
    </p:spTree>
    <p:extLst>
      <p:ext uri="{BB962C8B-B14F-4D97-AF65-F5344CB8AC3E}">
        <p14:creationId xmlns:p14="http://schemas.microsoft.com/office/powerpoint/2010/main" val="1312471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12.11: A Simulation Model for Moore Pharmaceuticals </a:t>
            </a:r>
            <a:r>
              <a:rPr lang="en-US" sz="2000" b="0" dirty="0" smtClean="0">
                <a:latin typeface="+mj-lt"/>
              </a:rPr>
              <a:t>(3 </a:t>
            </a:r>
            <a:r>
              <a:rPr lang="en-US" sz="2000" b="0" dirty="0">
                <a:latin typeface="+mj-lt"/>
              </a:rPr>
              <a:t>of 3)</a:t>
            </a:r>
            <a:endParaRPr lang="en-US" dirty="0">
              <a:latin typeface="+mj-lt"/>
            </a:endParaRPr>
          </a:p>
        </p:txBody>
      </p:sp>
      <p:sp>
        <p:nvSpPr>
          <p:cNvPr id="3" name="Content placeholder 2"/>
          <p:cNvSpPr>
            <a:spLocks noGrp="1"/>
          </p:cNvSpPr>
          <p:nvPr>
            <p:ph type="body" idx="1"/>
          </p:nvPr>
        </p:nvSpPr>
        <p:spPr>
          <a:xfrm>
            <a:off x="457200" y="1600201"/>
            <a:ext cx="8229600" cy="621791"/>
          </a:xfrm>
        </p:spPr>
        <p:txBody>
          <a:bodyPr/>
          <a:lstStyle/>
          <a:p>
            <a:pPr marL="342900" indent="-342900">
              <a:buSzPct val="100000"/>
              <a:buFont typeface="Arial" panose="020B0604020202020204" pitchFamily="34" charset="0"/>
              <a:buChar char="•"/>
            </a:pPr>
            <a:r>
              <a:rPr lang="en-US" sz="2400" dirty="0" smtClean="0">
                <a:latin typeface="+mn-lt"/>
              </a:rPr>
              <a:t>Portion of Data Table Simulation</a:t>
            </a:r>
            <a:endParaRPr lang="en-US" sz="2400" dirty="0">
              <a:latin typeface="+mn-lt"/>
            </a:endParaRPr>
          </a:p>
        </p:txBody>
      </p:sp>
      <p:pic>
        <p:nvPicPr>
          <p:cNvPr id="4" name="Picture 3" descr="The spreadsheet titled, third year cumulative net profit, has 10 rows and 6 columns. The columns have the following headings from left to right. $212,922,568.05, 1, 2, 3, 4, and 5. The row entries are as follows. Row 1. 1, $245,707,637, $122,911,680, $154,068,080, $403,108,697, $18,839,133. Row 2. 2, $257,534,992, $237,813,185, $274,181,051, $94,362,507, $203,086,811. Row 3. 3, $23,221,754, $139,708,957, $492,230,168, $297,159,046, $14,740,621. Row 4. 4, $204,320,475, $130,193,652, $68,172,798, $513,339,863, $385,647,094. Row 5. 5, $216,663,990, $506,101,512, $83,836,995, $342,952,843, $328,388,878. Row 6. 6, $335,171,592, $169,566,469, $49,161,857, $36,026,190, $112,620,438. Row 7. 7, $514,068,190, $188,460,942, $127,187,172, $329,348,855, $268,227,428. Row 8. 8, $339,300,974, $9,840,554, $43,071,809, $16,191,428, $264,657,524. Row 9. 9, $136,935,834, $118,483,642, $29,634,056, $250,551,064, $191,919,293. Row 10. 10, $29,544,233, $73,754,260, $77,250,633, $120,511,277, $424,535,487."/>
          <p:cNvPicPr>
            <a:picLocks noChangeAspect="1"/>
          </p:cNvPicPr>
          <p:nvPr/>
        </p:nvPicPr>
        <p:blipFill>
          <a:blip r:embed="rId2"/>
          <a:stretch>
            <a:fillRect/>
          </a:stretch>
        </p:blipFill>
        <p:spPr>
          <a:xfrm>
            <a:off x="883880" y="2555209"/>
            <a:ext cx="7321376" cy="2826572"/>
          </a:xfrm>
          <a:prstGeom prst="rect">
            <a:avLst/>
          </a:prstGeom>
        </p:spPr>
      </p:pic>
    </p:spTree>
    <p:extLst>
      <p:ext uri="{BB962C8B-B14F-4D97-AF65-F5344CB8AC3E}">
        <p14:creationId xmlns:p14="http://schemas.microsoft.com/office/powerpoint/2010/main" val="615812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Example 12.12: Risk Analysis for Moore Pharmaceuticals </a:t>
            </a:r>
            <a:r>
              <a:rPr lang="en-US" sz="2000" b="0" dirty="0" smtClean="0">
                <a:latin typeface="+mj-lt"/>
              </a:rPr>
              <a:t>(1 of 3)</a:t>
            </a:r>
            <a:endParaRPr lang="en-US" sz="2000" b="0" dirty="0">
              <a:latin typeface="+mj-lt"/>
            </a:endParaRPr>
          </a:p>
        </p:txBody>
      </p:sp>
      <p:sp>
        <p:nvSpPr>
          <p:cNvPr id="3" name="Content placeholder 2"/>
          <p:cNvSpPr>
            <a:spLocks noGrp="1"/>
          </p:cNvSpPr>
          <p:nvPr>
            <p:ph type="body" idx="1"/>
          </p:nvPr>
        </p:nvSpPr>
        <p:spPr>
          <a:xfrm>
            <a:off x="457200" y="1600200"/>
            <a:ext cx="4384766" cy="4525963"/>
          </a:xfrm>
        </p:spPr>
        <p:txBody>
          <a:bodyPr/>
          <a:lstStyle/>
          <a:p>
            <a:pPr marL="256032" indent="-256032">
              <a:buSzPct val="100000"/>
            </a:pPr>
            <a:r>
              <a:rPr lang="en-US" sz="2400" dirty="0">
                <a:latin typeface="+mn-lt"/>
              </a:rPr>
              <a:t>What is the probability that the net present value </a:t>
            </a:r>
            <a:r>
              <a:rPr lang="en-US" sz="2400" dirty="0" smtClean="0">
                <a:latin typeface="+mn-lt"/>
              </a:rPr>
              <a:t>over the </a:t>
            </a:r>
            <a:r>
              <a:rPr lang="en-US" sz="2400" dirty="0">
                <a:latin typeface="+mn-lt"/>
              </a:rPr>
              <a:t>five years will not be positive</a:t>
            </a:r>
            <a:r>
              <a:rPr lang="en-US" sz="2400" dirty="0" smtClean="0">
                <a:latin typeface="+mn-lt"/>
              </a:rPr>
              <a:t>?</a:t>
            </a:r>
          </a:p>
          <a:p>
            <a:pPr marL="256032" indent="-256032">
              <a:buSzPct val="100000"/>
            </a:pPr>
            <a:r>
              <a:rPr lang="en-US" sz="2400" dirty="0" smtClean="0">
                <a:latin typeface="+mn-lt"/>
              </a:rPr>
              <a:t>The </a:t>
            </a:r>
            <a:r>
              <a:rPr lang="en-US" sz="2400" dirty="0">
                <a:latin typeface="+mn-lt"/>
              </a:rPr>
              <a:t>probability that the net present value will not </a:t>
            </a:r>
            <a:r>
              <a:rPr lang="en-US" sz="2400" dirty="0" smtClean="0">
                <a:latin typeface="+mn-lt"/>
              </a:rPr>
              <a:t>be positive </a:t>
            </a:r>
            <a:r>
              <a:rPr lang="en-US" sz="2400" dirty="0">
                <a:latin typeface="+mn-lt"/>
              </a:rPr>
              <a:t>is somewhere between 0.15 and 0.20</a:t>
            </a:r>
            <a:r>
              <a:rPr lang="en-US" sz="2400" dirty="0" smtClean="0">
                <a:latin typeface="+mn-lt"/>
              </a:rPr>
              <a:t>.</a:t>
            </a:r>
            <a:endParaRPr lang="en-US" sz="2400" dirty="0">
              <a:latin typeface="+mn-lt"/>
            </a:endParaRPr>
          </a:p>
        </p:txBody>
      </p:sp>
      <p:pic>
        <p:nvPicPr>
          <p:cNvPr id="5" name="Picture 4" descr="A table titled, net present value percentiles, has 20 rows and 2 columns. The columns have the following headings from left to right. Percent, in decimals, and net present value percentiles. The row entries are as follows. Row 1. 0.05, $159,916,435.10. Row 2. 0.1, $107,871,262.73. Row 3. 0.15, $31,613,348.27. Row 4. 0.2, $13,055,115.98. Row 5. 0.25, $38,024,192.84. Row 6. 0.3, $72,790,221.07. Row 7. 0.35, $109,272,078.11. Row 8. 0.4, $138,778,622.24. Row 9. 0.45, $166,968,192.24. Row 10. 0.5, $197,119,519.55. Row 11. 0.55, $225,949,641.47. Row 12. 0.6, $253,676,885.65. Row 13. 0.65, $278,125,314.43. Row 14. 0.7, $306,995,325.04. Row 15. 0.75, $344,355,960.76. Row 16. 0.8, $387,955,067.81. Row 17. 0.85, $437,120,942.60. Row 18. 0.9, $493,273,288.94. Row 19. 0.95, $577,919,181.93. Row 20. 1, $901,961,366.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7560" y="1600200"/>
            <a:ext cx="2365248" cy="4486656"/>
          </a:xfrm>
          <a:prstGeom prst="rect">
            <a:avLst/>
          </a:prstGeom>
        </p:spPr>
      </p:pic>
    </p:spTree>
    <p:extLst>
      <p:ext uri="{BB962C8B-B14F-4D97-AF65-F5344CB8AC3E}">
        <p14:creationId xmlns:p14="http://schemas.microsoft.com/office/powerpoint/2010/main" val="678126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12.12: Risk Analysis for Moore Pharmaceuticals </a:t>
            </a:r>
            <a:r>
              <a:rPr lang="en-US" sz="2000" b="0" dirty="0" smtClean="0">
                <a:latin typeface="+mj-lt"/>
              </a:rPr>
              <a:t>(2 </a:t>
            </a:r>
            <a:r>
              <a:rPr lang="en-US" sz="2000" b="0" dirty="0">
                <a:latin typeface="+mj-lt"/>
              </a:rPr>
              <a:t>of 3)</a:t>
            </a:r>
            <a:endParaRPr lang="en-US" dirty="0">
              <a:latin typeface="+mj-lt"/>
            </a:endParaRPr>
          </a:p>
        </p:txBody>
      </p:sp>
      <p:sp>
        <p:nvSpPr>
          <p:cNvPr id="3" name="Content placeholder 2"/>
          <p:cNvSpPr>
            <a:spLocks noGrp="1"/>
          </p:cNvSpPr>
          <p:nvPr>
            <p:ph type="body" idx="1"/>
          </p:nvPr>
        </p:nvSpPr>
        <p:spPr>
          <a:xfrm>
            <a:off x="457200" y="1600200"/>
            <a:ext cx="4384766" cy="4525963"/>
          </a:xfrm>
        </p:spPr>
        <p:txBody>
          <a:bodyPr/>
          <a:lstStyle/>
          <a:p>
            <a:pPr marL="256032" indent="-256032">
              <a:buSzPct val="100000"/>
            </a:pPr>
            <a:r>
              <a:rPr lang="en-US" sz="2400" dirty="0">
                <a:latin typeface="+mn-lt"/>
              </a:rPr>
              <a:t>What are the chances that the product will show a </a:t>
            </a:r>
            <a:r>
              <a:rPr lang="en-US" sz="2400" dirty="0" smtClean="0">
                <a:latin typeface="+mn-lt"/>
              </a:rPr>
              <a:t>positive cumulative </a:t>
            </a:r>
            <a:r>
              <a:rPr lang="en-US" sz="2400" dirty="0">
                <a:latin typeface="+mn-lt"/>
              </a:rPr>
              <a:t>net profit in the third year?</a:t>
            </a:r>
          </a:p>
          <a:p>
            <a:pPr marL="256032" indent="-256032">
              <a:buSzPct val="100000"/>
            </a:pPr>
            <a:r>
              <a:rPr lang="en-US" sz="2400" dirty="0" smtClean="0">
                <a:latin typeface="+mn-lt"/>
              </a:rPr>
              <a:t>The </a:t>
            </a:r>
            <a:r>
              <a:rPr lang="en-US" sz="2400" dirty="0">
                <a:latin typeface="+mn-lt"/>
              </a:rPr>
              <a:t>probability of a positive cumulative </a:t>
            </a:r>
            <a:r>
              <a:rPr lang="en-US" sz="2400" dirty="0" smtClean="0">
                <a:latin typeface="+mn-lt"/>
              </a:rPr>
              <a:t>net profit </a:t>
            </a:r>
            <a:r>
              <a:rPr lang="en-US" sz="2400" dirty="0">
                <a:latin typeface="+mn-lt"/>
              </a:rPr>
              <a:t>in the third year is less </a:t>
            </a:r>
            <a:r>
              <a:rPr lang="en-US" sz="2400" dirty="0" smtClean="0">
                <a:latin typeface="+mn-lt"/>
              </a:rPr>
              <a:t>than 10%.</a:t>
            </a:r>
            <a:endParaRPr lang="en-US" sz="2400" dirty="0">
              <a:latin typeface="+mn-lt"/>
            </a:endParaRPr>
          </a:p>
        </p:txBody>
      </p:sp>
      <p:pic>
        <p:nvPicPr>
          <p:cNvPr id="5" name="Picture 4" descr="A table titled, net present value percentiles, has 20 rows and 2 columns. The columns have the following headings from left to right. Percent, in decimals, and net present value percentiles. The row entries are as follows. Row 1. 0.05, $159,916,435.10. Row 2. 0.1, $107,871,262.73. Row 3. 0.15, $31,613,348.27. Row 4. 0.2, $13,055,115.98. Row 5. 0.25, $38,024,192.84. Row 6. 0.3, $72,790,221.07. Row 7. 0.35, $109,272,078.11. Row 8. 0.4, $138,778,622.24. Row 9. 0.45, $166,968,192.24. Row 10. 0.5, $197,119,519.55. Row 11. 0.55, $225,949,641.47. Row 12. 0.6, $253,676,885.65. Row 13. 0.65, $278,125,314.43. Row 14. 0.7, $306,995,325.04. Row 15. 0.75, $344,355,960.76. Row 16. 0.8, $387,955,067.81. Row 17. 0.85, $437,120,942.60. Row 18. 0.9, $493,273,288.94. Row 19. 0.95, $577,919,181.93. Row 20. 1, $901,961,366.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308" y="1600200"/>
            <a:ext cx="2365248" cy="4486656"/>
          </a:xfrm>
          <a:prstGeom prst="rect">
            <a:avLst/>
          </a:prstGeom>
        </p:spPr>
      </p:pic>
    </p:spTree>
    <p:extLst>
      <p:ext uri="{BB962C8B-B14F-4D97-AF65-F5344CB8AC3E}">
        <p14:creationId xmlns:p14="http://schemas.microsoft.com/office/powerpoint/2010/main" val="1370593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12.12: Risk Analysis for Moore Pharmaceuticals </a:t>
            </a:r>
            <a:r>
              <a:rPr lang="en-US" sz="2000" b="0" dirty="0" smtClean="0">
                <a:latin typeface="+mj-lt"/>
              </a:rPr>
              <a:t>(3 </a:t>
            </a:r>
            <a:r>
              <a:rPr lang="en-US" sz="2000" b="0" dirty="0">
                <a:latin typeface="+mj-lt"/>
              </a:rPr>
              <a:t>of 3)</a:t>
            </a:r>
            <a:endParaRPr lang="en-US" dirty="0">
              <a:latin typeface="+mj-lt"/>
            </a:endParaRPr>
          </a:p>
        </p:txBody>
      </p:sp>
      <p:sp>
        <p:nvSpPr>
          <p:cNvPr id="3" name="Content placeholder 2"/>
          <p:cNvSpPr>
            <a:spLocks noGrp="1"/>
          </p:cNvSpPr>
          <p:nvPr>
            <p:ph type="body" idx="1"/>
          </p:nvPr>
        </p:nvSpPr>
        <p:spPr>
          <a:xfrm>
            <a:off x="457200" y="1600200"/>
            <a:ext cx="4384766" cy="4525963"/>
          </a:xfrm>
        </p:spPr>
        <p:txBody>
          <a:bodyPr/>
          <a:lstStyle/>
          <a:p>
            <a:pPr marL="256032" indent="-256032">
              <a:buSzPct val="100000"/>
            </a:pPr>
            <a:r>
              <a:rPr lang="en-US" sz="2400" dirty="0">
                <a:latin typeface="+mn-lt"/>
              </a:rPr>
              <a:t>In the fifth year, what minimum amount of </a:t>
            </a:r>
            <a:r>
              <a:rPr lang="en-US" sz="2400" dirty="0" smtClean="0">
                <a:latin typeface="+mn-lt"/>
              </a:rPr>
              <a:t>cumulative profit </a:t>
            </a:r>
            <a:r>
              <a:rPr lang="en-US" sz="2400" dirty="0">
                <a:latin typeface="+mn-lt"/>
              </a:rPr>
              <a:t>are we likely to achieve with a probability of </a:t>
            </a:r>
            <a:r>
              <a:rPr lang="en-US" sz="2400" dirty="0" smtClean="0">
                <a:latin typeface="+mn-lt"/>
              </a:rPr>
              <a:t>at least </a:t>
            </a:r>
            <a:r>
              <a:rPr lang="en-US" sz="2400" dirty="0">
                <a:latin typeface="+mn-lt"/>
              </a:rPr>
              <a:t>0.90?</a:t>
            </a:r>
          </a:p>
          <a:p>
            <a:pPr marL="256032" indent="-256032">
              <a:buSzPct val="100000"/>
            </a:pPr>
            <a:r>
              <a:rPr lang="en-US" sz="2400" dirty="0" smtClean="0">
                <a:latin typeface="+mn-lt"/>
              </a:rPr>
              <a:t>The </a:t>
            </a:r>
            <a:r>
              <a:rPr lang="en-US" sz="2400" dirty="0">
                <a:latin typeface="+mn-lt"/>
              </a:rPr>
              <a:t>10th </a:t>
            </a:r>
            <a:r>
              <a:rPr lang="en-US" sz="2400" dirty="0" smtClean="0">
                <a:latin typeface="+mn-lt"/>
              </a:rPr>
              <a:t>percentile</a:t>
            </a:r>
            <a:r>
              <a:rPr lang="en-US" sz="2400" dirty="0">
                <a:latin typeface="+mn-lt"/>
              </a:rPr>
              <a:t> </a:t>
            </a:r>
            <a:r>
              <a:rPr lang="en-US" sz="2400" dirty="0" smtClean="0">
                <a:latin typeface="+mn-lt"/>
              </a:rPr>
              <a:t>is </a:t>
            </a:r>
            <a:r>
              <a:rPr lang="en-US" sz="2400" dirty="0">
                <a:latin typeface="+mn-lt"/>
              </a:rPr>
              <a:t>about $160 million</a:t>
            </a:r>
            <a:r>
              <a:rPr lang="en-US" sz="2400" dirty="0" smtClean="0">
                <a:latin typeface="+mn-lt"/>
              </a:rPr>
              <a:t>.</a:t>
            </a:r>
            <a:endParaRPr lang="en-US" sz="2400" dirty="0">
              <a:latin typeface="+mn-lt"/>
            </a:endParaRPr>
          </a:p>
        </p:txBody>
      </p:sp>
      <p:pic>
        <p:nvPicPr>
          <p:cNvPr id="5" name="Picture 4" descr="A table titled, net present value percentiles, has 20 rows and 2 columns. The columns have the following headings from left to right. Percent, in decimals, and net present value percentiles. The row entries are as follows. Row 1. 0.05, $159,916,435.10. Row 2. 0.1, $107,871,262.73. Row 3. 0.15, $31,613,348.27. Row 4. 0.2, $13,055,115.98. Row 5. 0.25, $38,024,192.84. Row 6. 0.3, $72,790,221.07. Row 7. 0.35, $109,272,078.11. Row 8. 0.4, $138,778,622.24. Row 9. 0.45, $166,968,192.24. Row 10. 0.5, $197,119,519.55. Row 11. 0.55, $225,949,641.47. Row 12. 0.6, $253,676,885.65. Row 13. 0.65, $278,125,314.43. Row 14. 0.7, $306,995,325.04. Row 15. 0.75, $344,355,960.76. Row 16. 0.8, $387,955,067.81. Row 17. 0.85, $437,120,942.60. Row 18. 0.9, $493,273,288.94. Row 19. 0.95, $577,919,181.93. Row 20. 1, $901,961,366.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097" y="1600200"/>
            <a:ext cx="2365248" cy="4486656"/>
          </a:xfrm>
          <a:prstGeom prst="rect">
            <a:avLst/>
          </a:prstGeom>
        </p:spPr>
      </p:pic>
    </p:spTree>
    <p:extLst>
      <p:ext uri="{BB962C8B-B14F-4D97-AF65-F5344CB8AC3E}">
        <p14:creationId xmlns:p14="http://schemas.microsoft.com/office/powerpoint/2010/main" val="458736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Retirement Planning</a:t>
            </a:r>
            <a:endParaRPr lang="en-US" dirty="0">
              <a:latin typeface="+mj-lt"/>
            </a:endParaRPr>
          </a:p>
        </p:txBody>
      </p:sp>
      <p:sp>
        <p:nvSpPr>
          <p:cNvPr id="3" name="Content placeholder 2"/>
          <p:cNvSpPr>
            <a:spLocks noGrp="1"/>
          </p:cNvSpPr>
          <p:nvPr>
            <p:ph type="body" idx="1"/>
          </p:nvPr>
        </p:nvSpPr>
        <p:spPr>
          <a:xfrm>
            <a:off x="457200" y="1604555"/>
            <a:ext cx="8229600" cy="1842733"/>
          </a:xfrm>
        </p:spPr>
        <p:txBody>
          <a:bodyPr/>
          <a:lstStyle/>
          <a:p>
            <a:pPr marL="256032" indent="-256032">
              <a:buSzPct val="100000"/>
            </a:pPr>
            <a:r>
              <a:rPr lang="en-US" sz="2000" dirty="0" smtClean="0">
                <a:latin typeface="+mn-lt"/>
              </a:rPr>
              <a:t>The model developed in Chapter 11 was </a:t>
            </a:r>
            <a:r>
              <a:rPr lang="en-US" sz="2000" dirty="0">
                <a:latin typeface="+mn-lt"/>
              </a:rPr>
              <a:t>based on some unrealistic </a:t>
            </a:r>
            <a:r>
              <a:rPr lang="en-US" sz="2000" dirty="0" smtClean="0">
                <a:latin typeface="+mn-lt"/>
              </a:rPr>
              <a:t>assumptions that </a:t>
            </a:r>
            <a:r>
              <a:rPr lang="en-US" sz="2000" dirty="0">
                <a:latin typeface="+mn-lt"/>
              </a:rPr>
              <a:t>the annual salary increase and expected annual investment returns </a:t>
            </a:r>
            <a:r>
              <a:rPr lang="en-US" sz="2000" dirty="0" smtClean="0">
                <a:latin typeface="+mn-lt"/>
              </a:rPr>
              <a:t>are constant </a:t>
            </a:r>
            <a:r>
              <a:rPr lang="en-US" sz="2000" dirty="0">
                <a:latin typeface="+mn-lt"/>
              </a:rPr>
              <a:t>for each year. </a:t>
            </a:r>
            <a:endParaRPr lang="en-US" sz="2000" dirty="0" smtClean="0">
              <a:latin typeface="+mn-lt"/>
            </a:endParaRPr>
          </a:p>
          <a:p>
            <a:pPr marL="740664" lvl="1" indent="-283464">
              <a:buSzPct val="100000"/>
            </a:pPr>
            <a:r>
              <a:rPr lang="en-US" sz="2000" dirty="0" smtClean="0">
                <a:latin typeface="+mn-lt"/>
              </a:rPr>
              <a:t>These values </a:t>
            </a:r>
            <a:r>
              <a:rPr lang="en-US" sz="2000" dirty="0">
                <a:latin typeface="+mn-lt"/>
              </a:rPr>
              <a:t>will typically change each </a:t>
            </a:r>
            <a:r>
              <a:rPr lang="en-US" sz="2000" dirty="0" smtClean="0">
                <a:latin typeface="+mn-lt"/>
              </a:rPr>
              <a:t>year and investment </a:t>
            </a:r>
            <a:r>
              <a:rPr lang="en-US" sz="2000" dirty="0">
                <a:latin typeface="+mn-lt"/>
              </a:rPr>
              <a:t>returns may not necessarily have a positive return each year</a:t>
            </a:r>
            <a:r>
              <a:rPr lang="en-US" sz="2000" dirty="0" smtClean="0">
                <a:latin typeface="+mn-lt"/>
              </a:rPr>
              <a:t>.</a:t>
            </a:r>
            <a:endParaRPr lang="en-US" sz="2000" dirty="0">
              <a:latin typeface="+mn-lt"/>
            </a:endParaRPr>
          </a:p>
        </p:txBody>
      </p:sp>
      <p:pic>
        <p:nvPicPr>
          <p:cNvPr id="4" name="Picture 3" descr="A spreadsheet displays two tables for retirement planning. Table 1 has 1 row and 5 columns. The column headings are as follows from left to right. Yearly 401 K contribution, employer match of salary, salary increase, Vanguard Balanced Index Fund expected annual return, and Boston Trust Asset Management Fund expected annual return. The row entry is as follows. Row 1. 15%, 5.0%, 4.0%, 6%, 6.5%. Table 2. A table has 12 rows and 7 columns. The columns have the following headings from left to right. Age, salary, annual 401 K contribution, employer match, 401 K balance, Roth I R A balance, and final balance. The row entries are as follows. Row 1. Age, 24. Salary, $80,000. Annual 401 K contribution, $12,000. Employer match, $4,000. 401 K balance, $16,000. Roth I R A balance, $5,500. Final balance, $21,500. Row 2. Age, 25. Salary, $83,200. Annual 401 K contribution, $12,480. Employer match, $4,160. 401 K balance, $33,600.00. Roth I R A balance, $11,357.50. Final balance, $44,958. Row 3. Age, 26. Salary, $86,528. Annual 401 K contribution, $12,979. Employer match, $4,326. 401 K balance, $52,921.60. Roth I R A balance, $17,595.74. Final balance, $70,517. Row 4. Age, 27. Salary, $89,989. Annual 401 K contribution, $13,498. Employer match, $4,499. 401 K balance, $74,094.72. Roth I R A balance, $24,239.46. Final balance, $98,334. Row 5. Age, 28. Salary, $93,589. Annual 401 K contribution, $14,038. Employer match, $4,679. 401 K balance, $97,258.14. Roth I R A balance, $31,315.03. Final balance, $128,573. Row 6. Age, 29. Salary, $97,332. Annual 401 K contribution, $14,600. Employer match, $4,867. 401 K balance, $122,560.08. Roth I R A balance, $38,850.50. Final balance, $161,411. Row 7. Age, 30. Salary, $101,226. Annual 401 K contribution, $15,184. Employer match, $5,061. 401 K balance, $150,158.78. Roth I R A balance, $46,875.78. Final balance, $197,035. Row 8. Age, 31. Salary, $105,275. Annual 401 K contribution, $15,791. Employer match, $5,264. 401 K balance, $180,223.22. Roth I R A balance, $55,422.71. Final balance, $235,646. Row 9. Age, 32. Salary, $109,486. Annual 401 K contribution, $16,423. Employer match, $5,474. 401 K balance, $212,933.72. Roth I R A balance, $64,525.19. Final balance, $277,459. Row 10. Age, 33. Salary, $113,865. Annual 401 K contribution, $17,080. Employer match, $5,693. 401 K balance, $248,482.73. Roth I R A balance, $74,219.32. Final balance, $322,702. Row 11. Age, 34. Salary, $118,420. Annual 401 K contribution, $17,763. Employer match, $5,921. 401 K balance, $287,075.60. Roth I R A balance, $84,543.58. Final balance, $371,619. Row 12. Age, 35. Salary, $123,156. Annual 401 K contribution, $18,000. Employer match, $6,158. 401 K balance, $328,457.95. Roth I R A balance, $95,538.91. Final balance, $423,99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84" y="3720904"/>
            <a:ext cx="7741920" cy="2359152"/>
          </a:xfrm>
          <a:prstGeom prst="rect">
            <a:avLst/>
          </a:prstGeom>
        </p:spPr>
      </p:pic>
    </p:spTree>
    <p:extLst>
      <p:ext uri="{BB962C8B-B14F-4D97-AF65-F5344CB8AC3E}">
        <p14:creationId xmlns:p14="http://schemas.microsoft.com/office/powerpoint/2010/main" val="168927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Example 12.13:  Retirement Planning Model Monte Carlo Simulation </a:t>
            </a:r>
            <a:r>
              <a:rPr lang="en-US" sz="2000" b="0" dirty="0" smtClean="0">
                <a:latin typeface="+mj-lt"/>
              </a:rPr>
              <a:t>(1 of 4)</a:t>
            </a:r>
            <a:endParaRPr lang="en-US" sz="2000" b="0" dirty="0">
              <a:latin typeface="+mj-lt"/>
            </a:endParaRPr>
          </a:p>
        </p:txBody>
      </p:sp>
      <p:sp>
        <p:nvSpPr>
          <p:cNvPr id="3" name="Content placeholder 2"/>
          <p:cNvSpPr>
            <a:spLocks noGrp="1"/>
          </p:cNvSpPr>
          <p:nvPr>
            <p:ph type="body" idx="1"/>
          </p:nvPr>
        </p:nvSpPr>
        <p:spPr/>
        <p:txBody>
          <a:bodyPr/>
          <a:lstStyle/>
          <a:p>
            <a:pPr marL="256032" indent="-256032">
              <a:buSzPct val="100000"/>
            </a:pPr>
            <a:r>
              <a:rPr lang="en-US" sz="2000" dirty="0" smtClean="0">
                <a:latin typeface="+mn-lt"/>
              </a:rPr>
              <a:t>Assumptions: </a:t>
            </a:r>
          </a:p>
          <a:p>
            <a:pPr marL="740664" lvl="1" indent="-283464">
              <a:buSzPct val="100000"/>
            </a:pPr>
            <a:r>
              <a:rPr lang="en-US" sz="2000" dirty="0" smtClean="0">
                <a:latin typeface="+mn-lt"/>
              </a:rPr>
              <a:t>Annual </a:t>
            </a:r>
            <a:r>
              <a:rPr lang="en-US" sz="2000" dirty="0">
                <a:latin typeface="+mn-lt"/>
              </a:rPr>
              <a:t>salary increase may vary from 2% to 5%, </a:t>
            </a:r>
            <a:r>
              <a:rPr lang="en-US" sz="2000" dirty="0" smtClean="0">
                <a:latin typeface="+mn-lt"/>
              </a:rPr>
              <a:t>uniformly distributed</a:t>
            </a:r>
            <a:r>
              <a:rPr lang="en-US" sz="2000" dirty="0">
                <a:latin typeface="+mn-lt"/>
              </a:rPr>
              <a:t>. </a:t>
            </a:r>
            <a:endParaRPr lang="en-US" sz="2000" dirty="0" smtClean="0">
              <a:latin typeface="+mn-lt"/>
            </a:endParaRPr>
          </a:p>
          <a:p>
            <a:pPr marL="740664" lvl="1" indent="-283464">
              <a:buSzPct val="100000"/>
            </a:pPr>
            <a:r>
              <a:rPr lang="en-US" sz="2000" dirty="0" smtClean="0">
                <a:latin typeface="+mn-lt"/>
              </a:rPr>
              <a:t>Data </a:t>
            </a:r>
            <a:r>
              <a:rPr lang="en-US" sz="2000" dirty="0">
                <a:latin typeface="+mn-lt"/>
              </a:rPr>
              <a:t>on the Vanguard Balanced Index </a:t>
            </a:r>
            <a:r>
              <a:rPr lang="en-US" sz="2000" dirty="0" smtClean="0">
                <a:latin typeface="+mn-lt"/>
              </a:rPr>
              <a:t>Fund show </a:t>
            </a:r>
            <a:r>
              <a:rPr lang="en-US" sz="2000" dirty="0">
                <a:latin typeface="+mn-lt"/>
              </a:rPr>
              <a:t>that the average recent return is about 6%, but that </a:t>
            </a:r>
            <a:r>
              <a:rPr lang="en-US" sz="2000" dirty="0" smtClean="0">
                <a:latin typeface="+mn-lt"/>
              </a:rPr>
              <a:t>it also </a:t>
            </a:r>
            <a:r>
              <a:rPr lang="en-US" sz="2000" dirty="0">
                <a:latin typeface="+mn-lt"/>
              </a:rPr>
              <a:t>has a standard deviation of 6.5</a:t>
            </a:r>
            <a:r>
              <a:rPr lang="en-US" sz="2000" dirty="0" smtClean="0">
                <a:latin typeface="+mn-lt"/>
              </a:rPr>
              <a:t>% (normal distribution). </a:t>
            </a:r>
          </a:p>
          <a:p>
            <a:pPr marL="740664" lvl="1" indent="-283464">
              <a:buSzPct val="100000"/>
            </a:pPr>
            <a:r>
              <a:rPr lang="en-US" sz="2000" dirty="0" smtClean="0">
                <a:latin typeface="+mn-lt"/>
              </a:rPr>
              <a:t>For </a:t>
            </a:r>
            <a:r>
              <a:rPr lang="en-US" sz="2000" dirty="0">
                <a:latin typeface="+mn-lt"/>
              </a:rPr>
              <a:t>the Boston </a:t>
            </a:r>
            <a:r>
              <a:rPr lang="en-US" sz="2000" dirty="0" smtClean="0">
                <a:latin typeface="+mn-lt"/>
              </a:rPr>
              <a:t>Trust Asset </a:t>
            </a:r>
            <a:r>
              <a:rPr lang="en-US" sz="2000" dirty="0">
                <a:latin typeface="+mn-lt"/>
              </a:rPr>
              <a:t>Management Fund, the average return is about 6.5</a:t>
            </a:r>
            <a:r>
              <a:rPr lang="en-US" sz="2000" dirty="0" smtClean="0">
                <a:latin typeface="+mn-lt"/>
              </a:rPr>
              <a:t>% with </a:t>
            </a:r>
            <a:r>
              <a:rPr lang="en-US" sz="2000" dirty="0">
                <a:latin typeface="+mn-lt"/>
              </a:rPr>
              <a:t>a standard deviation of 7</a:t>
            </a:r>
            <a:r>
              <a:rPr lang="en-US" sz="2000" dirty="0" smtClean="0">
                <a:latin typeface="+mn-lt"/>
              </a:rPr>
              <a:t>% (normal distribution).</a:t>
            </a:r>
          </a:p>
          <a:p>
            <a:pPr marL="256032" indent="-256032">
              <a:buSzPct val="100000"/>
            </a:pPr>
            <a:r>
              <a:rPr lang="en-US" sz="2000" dirty="0" smtClean="0">
                <a:latin typeface="+mn-lt"/>
              </a:rPr>
              <a:t>Create </a:t>
            </a:r>
            <a:r>
              <a:rPr lang="en-US" sz="2000" dirty="0">
                <a:latin typeface="+mn-lt"/>
              </a:rPr>
              <a:t>new columns to generate random values for </a:t>
            </a:r>
            <a:r>
              <a:rPr lang="en-US" sz="2000" dirty="0" smtClean="0">
                <a:latin typeface="+mn-lt"/>
              </a:rPr>
              <a:t>the annual </a:t>
            </a:r>
            <a:r>
              <a:rPr lang="en-US" sz="2000" dirty="0">
                <a:latin typeface="+mn-lt"/>
              </a:rPr>
              <a:t>salary increase and investment </a:t>
            </a:r>
            <a:r>
              <a:rPr lang="en-US" sz="2000" dirty="0" smtClean="0">
                <a:latin typeface="+mn-lt"/>
              </a:rPr>
              <a:t>returns.</a:t>
            </a:r>
            <a:endParaRPr lang="en-US" sz="2000" dirty="0">
              <a:latin typeface="+mn-lt"/>
            </a:endParaRPr>
          </a:p>
        </p:txBody>
      </p:sp>
    </p:spTree>
    <p:extLst>
      <p:ext uri="{BB962C8B-B14F-4D97-AF65-F5344CB8AC3E}">
        <p14:creationId xmlns:p14="http://schemas.microsoft.com/office/powerpoint/2010/main" val="1595982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Example 12.13:  Retirement Planning Model Monte Carlo Simulation </a:t>
            </a:r>
            <a:r>
              <a:rPr lang="en-US" sz="2000" b="0" dirty="0" smtClean="0">
                <a:latin typeface="+mj-lt"/>
              </a:rPr>
              <a:t>(2 </a:t>
            </a:r>
            <a:r>
              <a:rPr lang="en-US" sz="2000" b="0" dirty="0">
                <a:latin typeface="+mj-lt"/>
              </a:rPr>
              <a:t>of 4)</a:t>
            </a:r>
            <a:endParaRPr lang="en-US" dirty="0">
              <a:latin typeface="+mj-lt"/>
            </a:endParaRPr>
          </a:p>
        </p:txBody>
      </p:sp>
      <p:pic>
        <p:nvPicPr>
          <p:cNvPr id="5" name="Picture 4" descr="A spreadsheet displays two tables for retirement planning. Table 1 has 1 row and 5 columns. The column headings are as follows from left to right. Yearly 401 K contribution, employer match of salary, salary increase, Vanguard Balanced Index Fund expected annual return, and Boston Trust Asset Management Fund expected annual return.  The row entry is as follows. Row 1. 15%, 5.0%, 4.0%, 6%, 6.5%. Table 2. A table has 37 rows and 10 columns. The columns have the following headings from left to right. Age, salary increase, salary, annual 401 K contribution, employer match, Vanguard return, 401 K balance, Boston trust balance, Roth I R A balance, and final balance. The row entries are as follows. Row 1. Age, 24. Salary increase, blank. Salary, $80,000. Annual 401 K contribution, $12,000. Employer match, $4,000. Vanguard return, blank. 401 K balance, $16,000. Boston trust balance, blank. Roth I R A balance, $5,500. Final balance, $21,500. Row 2. Age, 25. Salary increase, 0.0247. Salary, $81,979. Annual 401 K contribution, $12,297. Employer match, $4,099. Vanguard return, negative 2.02%. 401 K balance, $32,072. Boston trust balance, negative 1.51%. Roth I R A balance, $10,917. Final balance, $42,989. Row 3. Age, 26. Salary increase, 0.0481. Salary, $85,919. Annual 401 K contribution, $12,888. Employer match, $4,296. Vanguard return, 9.86%. 401 K balance, $52,419. Boston trust balance, negative 1.30%. Roth I R A balance, $16,275. Final balance, $68,694. Row 4. Age, 27. Salary increase, 0.0402. Salary, $89,371. Annual 401 K contribution, $13,406. Employer match, $4,469. Vanguard return, 3.90%. 401 K balance, $72,339. Boston trust balance, negative 3.33%. Roth I R A balance, $21,233. Final balance, $93,572. Row 5. Age, 28. Salary increase, 0.0461. Salary, $93,492. Annual 401 K contribution, $14,024. Employer match, $4,675. Vanguard return, 13.20%. 401 K balance, $100,585. Boston trust balance, negative 8.42%. Roth I R A balance, $24,944. Final balance, $125,529. Row 6. Age, 29. Salary increase, 0.0414. Salary, $97,360. Annual 401 K contribution, $14,604. Employer match, $4,868. Vanguard return, 9.22%. 401 K balance, $129,333. Boston trust balance, negative 2.09%. Roth I R A balance, $29,924. Final balance, $159,256. Row 7. Age, 30. Salary increase, 0.0454. Salary, $101,783. Annual 401 K contribution, $15,267. Employer match, $5,089. Vanguard return, 1.84%. 401 K balance, $152,072. Boston trust balance, negative 1.20%. Roth I R A balance, $35,064. Final balance, $187,136. Row 8. Age, 31. Salary increase, 0.0444. Salary, $106,297. Annual 401 K contribution, $15,945. Employer match, $5,315. Vanguard return, 13.03%. 401 K balance, $193,142. Boston trust balance, 5.70%. Roth I R A balance, $42,562. Final balance, $235,704. Row 9. Age, 32. Salary increase, 0.0387. Salary, $110,411. Annual 401 K contribution, $16,562. Employer match, $5,521. Vanguard return, 9.53%. 401 K balance, $233,623. Boston trust balance, 2.07%. Roth I R A balance, $48,942. Final balance, $282,565. Row 10. Age, 33. Salary increase, 0.0293. Salary, $113,642. Annual 401 K contribution, $17,046. Employer match, $5,682. Vanguard return, 5.83%. 401 K balance, $269,974. Boston trust balance, negative 1.03%. Roth I R A balance, $53,940. Final balance, $323,914. Row 11. Age, 34. Salary increase, 0.0297. Salary, $117,016. Annual 401 K contribution, $17,552. Employer match, $5,851. Vanguard return, 4.17%. 401 K balance, $304,635. Boston trust balance, 5.67%. Roth I R A balance, $62,496. Final balance, $367,131. Row 12. Age, 35. Salary increase, 0.0249. Salary, $119,925. Annual 401 K contribution, $17,989. Employer match, $5,996. Vanguard return, 17.77%. 401 K balance, $382,754. Boston trust balance, 12.68%. Roth I R A balance, $75,919. Final balance, $458,673. Row 13. Age, 36. Salary increase, 0.0389. Salary, $124,585. Annual 401 K contribution, $18,000. Employer match, $6,229. Vanguard return, 9.00%. 401 K balance, $441,427. Boston trust balance, 25.20%. Roth I R A balance, $100,550. Final balance, $541,976. Row 14. Age, 37. Salary increase, 0.0245. Salary, $127,642. Annual 401 K contribution, $18,000. Employer match, $6,382. Vanguard return, negative 3.51%. 401 K balance, $450,329. Boston trust balance, 7.17%. Roth I R A balance, $113,259. Final balance, $563,588. Row 15. Age, 38. Salary increase, 0.0428. Salary, $133,109. Annual 401 K contribution, $18,000. Employer match, $6,655. Vanguard return, 9.89%. 401 K balance, $519,522. Boston trust balance, 12.07%. Roth I R A balance, $132,427. Final balance, $651,948. Row 16. Age, 39. Salary increase, 0.0392. Salary, $138,324. Annual 401 K contribution, $18,000. Employer match, $6,916. Vanguard return, negative 1.23%. 401 K balance, $538,071. Boston trust balance, negative 2.51%. Roth I R A balance, $134,608. Final balance, $672,678. Row 17. Age, 40. Salary increase, 0.0336. Salary, $142,979. Annual 401 K contribution, $18,000. Employer match, $7,149. Vanguard return, 14.05%. 401 K balance, $638,823. Boston trust balance, 15.33%. Roth I R A balance, $160,740. Final balance, $799,563. Row 18. Age, 41. Salary increase, 0.0263. Salary, $146,742. Annual 401 K contribution, $18,000. Employer match, $7,337. Vanguard return, 10.35%. 401 K balance, $730,274. Boston trust balance, 9.24%. Roth I R A balance, $181,086. Final balance, $911,360. Row 19. Age, 42. Salary increase, 0.0417. Salary, $152,861. Annual 401 K contribution, $18,000. Employer match, $7,643. Vanguard return, negative 0.46%. 401 K balance, $752,548. Boston trust balance, negative 0.05%. Roth I R A balance, $186,503. Final balance, $939,051. Row 20. Age, 43. Salary increase, 0.0318. Salary, $157,721. Annual 401 K contribution, $18,000. Employer match, $7,886. Vanguard return, 3.08%. 401 K balance, $801,619. Boston trust balance, 1.88%. Roth I R A balance, $195,502. Final balance, $997,121. Row 21. Age, 44. Salary increase, 0.0462. Salary, $165,006. Annual 401 K contribution, $18,000. Employer match, $8,250. Vanguard return, 3.76%. 401 K balance, $858,050. Boston trust balance, 4.46%. Roth I R A balance, $209,720. Final balance, $1,067,770. Row 22. Age, 45. Salary increase, 2.58%. Salary, $169,260. Annual 401 K contribution, $18,000. Employer match, $8,463. Vanguard return, 1.74%. 401 K balance, $899,409. Boston trust balance, 13.59%. Roth I R A balance, $243,715. Final balance, $1,143,124. Row 23. Age, 46. Salary increase, 3.58%. Salary, $175,318. Annual 401 K contribution, $18,000. Employer match, $8,766. Vanguard return, 4.33%. 401 K balance, $965,124. Boston trust balance, negative 6.14%. Roth I R A balance, $234,257. Final balance, $1,199,381. Row 24. Age, 47. Salary increase, 4.96%. Salary, $184.019. Annual 401 K contribution, $18,000. Employer match, $9201. Vanguard return, negative 0.16%. 401 K balance, $990,759. Boston trust balance, negative 3.79%. Roth I R A balance, $230,873. Final balance, $1,221,633. Row 25. Age, 48. Salary increase, 2.07%. Salary, $187,824. Annual 401 K contribution, $18,000. Employer match, $9,391. Vanguard return, 10.59%. 401 K balance, $1,123,040. Boston trust balance, 16.15%. Roth I R A balance, $273,670. Final balance, $1,396,710. Row 26. Age, 49. Salary increase, 4.72%. Salary, $196,686. Annual 401 K contribution, $18,000. Employer match, $9,834. Vanguard return, negative 5.04%. 401 K balance, $1,094,281. Boston trust balance, 7.08%. Roth I R A balance, $298,539. Final balance, $1,392,820. Row 27. Age, 50. Salary increase, 3.12%. Salary, $202,824. Annual 401 K contribution, $18,000. Employer match, $10,141. Vanguard return, 11.04%. 401 K balance, $1,243,184. Boston trust balance, 9.81%. Roth I R A balance, $333,312. Final balance, $1,576,495. Row 28. Age, 51. Salary increase, 2.84%. Salary, $208,582. Annual 401 K contribution, $18,000. Employer match, $10,429. Vanguard return, 17.68%. 401 K balance, $1,491,413. Boston trust balance, 5.68%. Roth I R A balance, $357,734. Final balance, $1,849,147. Row 29. Age, 52. Salary increase, 3.72%. Salary, $216,344. Annual 401 K contribution, $18,000. Employer match, $10,817. Vanguard return, 0.74%. 401 K balance, $1,531,291. Boston trust balance, 12.66%. Roth I R A balance, $408,531. Final balance, $1,939,822. Row 30. Age, 53. Salary increase, 4.96%. Salary, $227,069. Annual 401 K contribution, $18,000. Employer match, $11,353. Vanguard return, 6.88%. 401 K balance, $1,665,956. Boston trust balance, 3.19%. Roth I R A balance, $427,067. Final balance, $2,093,023. Row 31. Age, 54. Salary increase, 2.59%. Salary, $232,939. Annual 401 K contribution, $18,000. Employer match, $11,647. Vanguard return, 4.22%. 401 K balance, $1,765,916. Boston trust balance, 10.25%. Roth I R A balance, $476,336. Final balance, $2,242,252. Row 32. Age, 55. Salary increase, 2.96%. Salary, $239,836. Annual 401 K contribution, $18,000. Employer match, $11,992. Vanguard return, 1.20%. 401 K balance, $1,817,071. Boston trust balance, 16.21%. Roth I R A balance, $560,032. Final balance, $2,377,103. Row 33. Age, 56. Salary increase, 3.10%. Salary, $247,264. Annual 401 K contribution, $18,000. Employer match, $12,363. Vanguard return, 12.78%. 401 K balance, $2,079,717. Boston trust balance, 9.17%. Roth I R A balance, $617,894. Final balance, $2,697,611. Row 34. Age, 57. Salary increase, 4.60%. Salary, $258,645. Annual 401 K contribution, $18,000. Employer match, $12,932. Vanguard return, 8.19%. 401 K balance, $2,280,909. Boston trust balance, negative 4.32%. Roth I R A balance, $597,730. Final balance, $2,878,639. Row 35. Age, 58. Salary increase, 4.25%. Salary, $269,629. Annual 401 K contribution, $18,000. Employer match, $13,481. Vanguard return, negative 0.15%. 401 K balance, $2,308,986. Boston trust balance, 6.51%. Roth I R A balance, $643,168. Final balance, $2,952,154. Row 36. Age, 59. Salary increase, 2.97%. Salary, $277,634. Annual 401 K contribution, $18,000. Employer match, $13,882. Vanguard return, 6.01%. 401 K balance, $2,479,714. Boston trust balance, 15.12%. Roth I R A balance, $746,888. Final balance, $3,226,602. Row 37. Age, 60. Salary increase, 3.15%. Salary, $286,385. Annual 401 K contribution, $18,000. Employer match, $14,319. Vanguard return, 6.40%. 401 K balance, $2,670,638. Boston trust balance, negative 7.2%. Roth I R A balance, $699,602. Final balance, $3,370,24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083" y="1758281"/>
            <a:ext cx="6539345" cy="4350327"/>
          </a:xfrm>
          <a:prstGeom prst="rect">
            <a:avLst/>
          </a:prstGeom>
        </p:spPr>
      </p:pic>
    </p:spTree>
    <p:extLst>
      <p:ext uri="{BB962C8B-B14F-4D97-AF65-F5344CB8AC3E}">
        <p14:creationId xmlns:p14="http://schemas.microsoft.com/office/powerpoint/2010/main" val="242410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Title 1"/>
          <p:cNvSpPr txBox="1">
            <a:spLocks noGrp="1"/>
          </p:cNvSpPr>
          <p:nvPr>
            <p:ph type="title"/>
          </p:nvPr>
        </p:nvSpPr>
        <p:spPr>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200"/>
              <a:buFont typeface="Arial"/>
              <a:buNone/>
            </a:pPr>
            <a:r>
              <a:rPr lang="en-US" b="1" i="0" u="none" strike="noStrike" cap="none" dirty="0">
                <a:solidFill>
                  <a:srgbClr val="007FA3"/>
                </a:solidFill>
                <a:latin typeface="+mj-lt"/>
                <a:ea typeface="Arial"/>
                <a:cs typeface="Arial"/>
                <a:sym typeface="Arial"/>
              </a:rPr>
              <a:t>Example 12.1: </a:t>
            </a:r>
            <a:r>
              <a:rPr lang="en-US" b="1" i="0" u="none" strike="noStrike" cap="none" dirty="0" smtClean="0">
                <a:solidFill>
                  <a:srgbClr val="007FA3"/>
                </a:solidFill>
                <a:latin typeface="+mj-lt"/>
                <a:ea typeface="Arial"/>
                <a:cs typeface="Arial"/>
                <a:sym typeface="Arial"/>
              </a:rPr>
              <a:t>Profit Model</a:t>
            </a:r>
            <a:endParaRPr b="1" i="0" u="none" strike="noStrike" cap="none" dirty="0">
              <a:solidFill>
                <a:srgbClr val="007FA3"/>
              </a:solidFill>
              <a:latin typeface="+mj-lt"/>
              <a:ea typeface="Arial"/>
              <a:cs typeface="Arial"/>
              <a:sym typeface="Arial"/>
            </a:endParaRPr>
          </a:p>
        </p:txBody>
      </p:sp>
      <p:sp>
        <p:nvSpPr>
          <p:cNvPr id="212" name="Content placeholder 2"/>
          <p:cNvSpPr txBox="1">
            <a:spLocks noGrp="1"/>
          </p:cNvSpPr>
          <p:nvPr>
            <p:ph type="body" idx="1"/>
          </p:nvPr>
        </p:nvSpPr>
        <p:spPr>
          <a:xfrm>
            <a:off x="457200" y="1600200"/>
            <a:ext cx="4325112" cy="1288895"/>
          </a:xfrm>
          <a:prstGeom prst="rect">
            <a:avLst/>
          </a:prstGeom>
          <a:noFill/>
          <a:ln>
            <a:noFill/>
          </a:ln>
        </p:spPr>
        <p:txBody>
          <a:bodyPr spcFirstLastPara="1" wrap="square" lIns="0" tIns="0" rIns="0" bIns="0" anchor="t" anchorCtr="0">
            <a:noAutofit/>
          </a:bodyPr>
          <a:lstStyle/>
          <a:p>
            <a:pPr marL="256032" indent="-256032">
              <a:buSzPct val="100000"/>
            </a:pPr>
            <a:r>
              <a:rPr lang="en-US" sz="2000" b="0" i="0" u="none" strike="noStrike" cap="none" dirty="0" smtClean="0">
                <a:solidFill>
                  <a:schemeClr val="dk1"/>
                </a:solidFill>
                <a:latin typeface="+mn-lt"/>
                <a:sym typeface="Arial"/>
              </a:rPr>
              <a:t>Demand, unit cost, and fixed cost are uncertain.</a:t>
            </a:r>
          </a:p>
          <a:p>
            <a:pPr marL="740664" lvl="1" indent="-283464">
              <a:buSzPct val="100000"/>
              <a:buFont typeface="Arial" panose="020B0604020202020204" pitchFamily="34" charset="0"/>
              <a:buChar char="–"/>
            </a:pPr>
            <a:r>
              <a:rPr lang="en-US" sz="2000" dirty="0" smtClean="0">
                <a:latin typeface="+mn-lt"/>
              </a:rPr>
              <a:t>Historical demand:</a:t>
            </a:r>
            <a:endParaRPr lang="en-US" sz="2000" b="0" i="0" u="none" strike="noStrike" cap="none" dirty="0">
              <a:solidFill>
                <a:schemeClr val="dk1"/>
              </a:solidFill>
              <a:latin typeface="+mn-lt"/>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3260154150"/>
              </p:ext>
            </p:extLst>
          </p:nvPr>
        </p:nvGraphicFramePr>
        <p:xfrm>
          <a:off x="1514856" y="3016941"/>
          <a:ext cx="2362200" cy="1645920"/>
        </p:xfrm>
        <a:graphic>
          <a:graphicData uri="http://schemas.openxmlformats.org/drawingml/2006/table">
            <a:tbl>
              <a:tblPr firstRow="1" bandRow="1">
                <a:tableStyleId>{5940675A-B579-460E-94D1-54222C63F5DA}</a:tableStyleId>
              </a:tblPr>
              <a:tblGrid>
                <a:gridCol w="1109472">
                  <a:extLst>
                    <a:ext uri="{9D8B030D-6E8A-4147-A177-3AD203B41FA5}">
                      <a16:colId xmlns:a16="http://schemas.microsoft.com/office/drawing/2014/main" val="1972397631"/>
                    </a:ext>
                  </a:extLst>
                </a:gridCol>
                <a:gridCol w="1252728">
                  <a:extLst>
                    <a:ext uri="{9D8B030D-6E8A-4147-A177-3AD203B41FA5}">
                      <a16:colId xmlns:a16="http://schemas.microsoft.com/office/drawing/2014/main" val="371204256"/>
                    </a:ext>
                  </a:extLst>
                </a:gridCol>
              </a:tblGrid>
              <a:tr h="274319">
                <a:tc>
                  <a:txBody>
                    <a:bodyPr/>
                    <a:lstStyle/>
                    <a:p>
                      <a:r>
                        <a:rPr lang="en-US" sz="1200" b="1" dirty="0" smtClean="0"/>
                        <a:t>Demand</a:t>
                      </a:r>
                      <a:endParaRPr lang="en-US" sz="1200" b="1" dirty="0"/>
                    </a:p>
                  </a:txBody>
                  <a:tcPr/>
                </a:tc>
                <a:tc>
                  <a:txBody>
                    <a:bodyPr/>
                    <a:lstStyle/>
                    <a:p>
                      <a:r>
                        <a:rPr lang="en-US" sz="1200" b="1" dirty="0" smtClean="0"/>
                        <a:t>Probability</a:t>
                      </a:r>
                      <a:endParaRPr lang="en-US" sz="1200" b="1" dirty="0"/>
                    </a:p>
                  </a:txBody>
                  <a:tcPr/>
                </a:tc>
                <a:extLst>
                  <a:ext uri="{0D108BD9-81ED-4DB2-BD59-A6C34878D82A}">
                    <a16:rowId xmlns:a16="http://schemas.microsoft.com/office/drawing/2014/main" val="2565425705"/>
                  </a:ext>
                </a:extLst>
              </a:tr>
              <a:tr h="246887">
                <a:tc>
                  <a:txBody>
                    <a:bodyPr/>
                    <a:lstStyle/>
                    <a:p>
                      <a:r>
                        <a:rPr lang="en-US" sz="1200" dirty="0" smtClean="0"/>
                        <a:t>40,000</a:t>
                      </a:r>
                      <a:endParaRPr lang="en-US" sz="1200" dirty="0"/>
                    </a:p>
                  </a:txBody>
                  <a:tcPr/>
                </a:tc>
                <a:tc>
                  <a:txBody>
                    <a:bodyPr/>
                    <a:lstStyle/>
                    <a:p>
                      <a:r>
                        <a:rPr lang="en-US" sz="1200" dirty="0" smtClean="0"/>
                        <a:t>0.1</a:t>
                      </a:r>
                      <a:endParaRPr lang="en-US" sz="1200" dirty="0"/>
                    </a:p>
                  </a:txBody>
                  <a:tcPr/>
                </a:tc>
                <a:extLst>
                  <a:ext uri="{0D108BD9-81ED-4DB2-BD59-A6C34878D82A}">
                    <a16:rowId xmlns:a16="http://schemas.microsoft.com/office/drawing/2014/main" val="2564108046"/>
                  </a:ext>
                </a:extLst>
              </a:tr>
              <a:tr h="265175">
                <a:tc>
                  <a:txBody>
                    <a:bodyPr/>
                    <a:lstStyle/>
                    <a:p>
                      <a:r>
                        <a:rPr lang="en-US" sz="1200" dirty="0" smtClean="0"/>
                        <a:t>45,0000</a:t>
                      </a:r>
                      <a:endParaRPr lang="en-US" sz="1200" dirty="0"/>
                    </a:p>
                  </a:txBody>
                  <a:tcPr/>
                </a:tc>
                <a:tc>
                  <a:txBody>
                    <a:bodyPr/>
                    <a:lstStyle/>
                    <a:p>
                      <a:r>
                        <a:rPr lang="en-US" sz="1200" dirty="0" smtClean="0"/>
                        <a:t>0.3</a:t>
                      </a:r>
                      <a:endParaRPr lang="en-US" sz="1200" dirty="0"/>
                    </a:p>
                  </a:txBody>
                  <a:tcPr/>
                </a:tc>
                <a:extLst>
                  <a:ext uri="{0D108BD9-81ED-4DB2-BD59-A6C34878D82A}">
                    <a16:rowId xmlns:a16="http://schemas.microsoft.com/office/drawing/2014/main" val="1008556981"/>
                  </a:ext>
                </a:extLst>
              </a:tr>
              <a:tr h="256031">
                <a:tc>
                  <a:txBody>
                    <a:bodyPr/>
                    <a:lstStyle/>
                    <a:p>
                      <a:r>
                        <a:rPr lang="en-US" sz="1200" dirty="0" smtClean="0"/>
                        <a:t>50,000</a:t>
                      </a:r>
                      <a:endParaRPr lang="en-US" sz="1200" dirty="0"/>
                    </a:p>
                  </a:txBody>
                  <a:tcPr/>
                </a:tc>
                <a:tc>
                  <a:txBody>
                    <a:bodyPr/>
                    <a:lstStyle/>
                    <a:p>
                      <a:r>
                        <a:rPr lang="en-US" sz="1200" dirty="0" smtClean="0"/>
                        <a:t>0.4</a:t>
                      </a:r>
                      <a:endParaRPr lang="en-US" sz="1200" dirty="0"/>
                    </a:p>
                  </a:txBody>
                  <a:tcPr/>
                </a:tc>
                <a:extLst>
                  <a:ext uri="{0D108BD9-81ED-4DB2-BD59-A6C34878D82A}">
                    <a16:rowId xmlns:a16="http://schemas.microsoft.com/office/drawing/2014/main" val="1556506115"/>
                  </a:ext>
                </a:extLst>
              </a:tr>
              <a:tr h="246887">
                <a:tc>
                  <a:txBody>
                    <a:bodyPr/>
                    <a:lstStyle/>
                    <a:p>
                      <a:r>
                        <a:rPr lang="en-US" sz="1200" dirty="0" smtClean="0"/>
                        <a:t>55,000</a:t>
                      </a:r>
                      <a:endParaRPr lang="en-US" sz="1200" dirty="0"/>
                    </a:p>
                  </a:txBody>
                  <a:tcPr/>
                </a:tc>
                <a:tc>
                  <a:txBody>
                    <a:bodyPr/>
                    <a:lstStyle/>
                    <a:p>
                      <a:r>
                        <a:rPr lang="en-US" sz="1200" dirty="0" smtClean="0"/>
                        <a:t>0.15</a:t>
                      </a:r>
                      <a:endParaRPr lang="en-US" sz="1200" dirty="0"/>
                    </a:p>
                  </a:txBody>
                  <a:tcPr/>
                </a:tc>
                <a:extLst>
                  <a:ext uri="{0D108BD9-81ED-4DB2-BD59-A6C34878D82A}">
                    <a16:rowId xmlns:a16="http://schemas.microsoft.com/office/drawing/2014/main" val="2311221987"/>
                  </a:ext>
                </a:extLst>
              </a:tr>
              <a:tr h="228599">
                <a:tc>
                  <a:txBody>
                    <a:bodyPr/>
                    <a:lstStyle/>
                    <a:p>
                      <a:r>
                        <a:rPr lang="en-US" sz="1200" dirty="0" smtClean="0"/>
                        <a:t>60,000</a:t>
                      </a:r>
                      <a:endParaRPr lang="en-US" sz="1200" dirty="0"/>
                    </a:p>
                  </a:txBody>
                  <a:tcPr/>
                </a:tc>
                <a:tc>
                  <a:txBody>
                    <a:bodyPr/>
                    <a:lstStyle/>
                    <a:p>
                      <a:r>
                        <a:rPr lang="en-US" sz="1200" dirty="0" smtClean="0"/>
                        <a:t>0.05</a:t>
                      </a:r>
                      <a:endParaRPr lang="en-US" sz="1200" dirty="0"/>
                    </a:p>
                  </a:txBody>
                  <a:tcPr/>
                </a:tc>
                <a:extLst>
                  <a:ext uri="{0D108BD9-81ED-4DB2-BD59-A6C34878D82A}">
                    <a16:rowId xmlns:a16="http://schemas.microsoft.com/office/drawing/2014/main" val="1107526991"/>
                  </a:ext>
                </a:extLst>
              </a:tr>
            </a:tbl>
          </a:graphicData>
        </a:graphic>
      </p:graphicFrame>
      <p:sp>
        <p:nvSpPr>
          <p:cNvPr id="3" name="Content placeholder 2"/>
          <p:cNvSpPr>
            <a:spLocks noGrp="1"/>
          </p:cNvSpPr>
          <p:nvPr>
            <p:ph type="body" idx="2"/>
          </p:nvPr>
        </p:nvSpPr>
        <p:spPr>
          <a:xfrm>
            <a:off x="457200" y="4794505"/>
            <a:ext cx="8229600" cy="1386840"/>
          </a:xfrm>
        </p:spPr>
        <p:txBody>
          <a:bodyPr/>
          <a:lstStyle/>
          <a:p>
            <a:pPr marL="256032" lvl="1" indent="-256032">
              <a:spcBef>
                <a:spcPts val="1500"/>
              </a:spcBef>
              <a:buClr>
                <a:schemeClr val="tx2"/>
              </a:buClr>
              <a:buSzPts val="2000"/>
              <a:buFont typeface="Arial" charset="0"/>
              <a:buChar char="•"/>
            </a:pPr>
            <a:r>
              <a:rPr lang="en-US" sz="2000" dirty="0">
                <a:latin typeface="+mn-lt"/>
              </a:rPr>
              <a:t>Unit cost varies between $22 and $26; use a uniform distribution.</a:t>
            </a:r>
          </a:p>
          <a:p>
            <a:pPr marL="256032" lvl="1" indent="-256032">
              <a:spcBef>
                <a:spcPts val="1500"/>
              </a:spcBef>
              <a:buClr>
                <a:schemeClr val="tx2"/>
              </a:buClr>
              <a:buSzPts val="2000"/>
              <a:buFont typeface="Arial" charset="0"/>
              <a:buChar char="•"/>
            </a:pPr>
            <a:r>
              <a:rPr lang="en-US" sz="2000" dirty="0">
                <a:latin typeface="+mn-lt"/>
              </a:rPr>
              <a:t>Fixed cost low as $350,000 or as high as $500,000, with the most likely value being $400,000; use a triangular distribution</a:t>
            </a:r>
            <a:r>
              <a:rPr lang="en-US" sz="2000" dirty="0" smtClean="0">
                <a:latin typeface="+mn-lt"/>
              </a:rPr>
              <a:t>.</a:t>
            </a:r>
            <a:endParaRPr lang="en-US" dirty="0">
              <a:latin typeface="+mn-lt"/>
            </a:endParaRPr>
          </a:p>
        </p:txBody>
      </p:sp>
      <p:pic>
        <p:nvPicPr>
          <p:cNvPr id="7" name="Picture 6" descr="An Excel spreadsheet is titled, profit model. It displays two tables titled, data and model. The table for data has 4 rows and 2 columns. The row entries are as follows. Row 1. Unit price, $40.00. Row 2. Unit cost, $24.00. Row 3. Fixed cost, $400,000.00. Row 4. Demand, 50000. The table for model has 1 row and 8 columns. The columns have the following headings from left to right. Unit price, quantity sold, revenue, unit cost, quantity produced, variable cost, fixed cost, and profit. The row entries are as follows. Row 1. $40.00, 40000, $1,600,000.00, $24.00, 40000, $960,000.00, $400,000.00, $240,000.00."/>
          <p:cNvPicPr>
            <a:picLocks noChangeAspect="1"/>
          </p:cNvPicPr>
          <p:nvPr/>
        </p:nvPicPr>
        <p:blipFill>
          <a:blip r:embed="rId3"/>
          <a:stretch>
            <a:fillRect/>
          </a:stretch>
        </p:blipFill>
        <p:spPr>
          <a:xfrm>
            <a:off x="4899211" y="1696289"/>
            <a:ext cx="2424697" cy="2874961"/>
          </a:xfrm>
          <a:prstGeom prst="rect">
            <a:avLst/>
          </a:prstGeom>
        </p:spPr>
      </p:pic>
    </p:spTree>
    <p:extLst>
      <p:ext uri="{BB962C8B-B14F-4D97-AF65-F5344CB8AC3E}">
        <p14:creationId xmlns:p14="http://schemas.microsoft.com/office/powerpoint/2010/main" val="3348206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12.13:  Retirement Planning Model Monte Carlo Simulation </a:t>
            </a:r>
            <a:r>
              <a:rPr lang="en-US" sz="2000" b="0" dirty="0" smtClean="0">
                <a:latin typeface="+mj-lt"/>
              </a:rPr>
              <a:t>(3 </a:t>
            </a:r>
            <a:r>
              <a:rPr lang="en-US" sz="2000" b="0" dirty="0">
                <a:latin typeface="+mj-lt"/>
              </a:rPr>
              <a:t>of 4)</a:t>
            </a:r>
            <a:endParaRPr lang="en-US" dirty="0">
              <a:latin typeface="+mj-lt"/>
            </a:endParaRPr>
          </a:p>
        </p:txBody>
      </p:sp>
      <p:sp>
        <p:nvSpPr>
          <p:cNvPr id="3" name="Content placeholder 2"/>
          <p:cNvSpPr>
            <a:spLocks noGrp="1"/>
          </p:cNvSpPr>
          <p:nvPr>
            <p:ph type="body" idx="1"/>
          </p:nvPr>
        </p:nvSpPr>
        <p:spPr>
          <a:xfrm>
            <a:off x="457200" y="1645921"/>
            <a:ext cx="8229600" cy="585215"/>
          </a:xfrm>
        </p:spPr>
        <p:txBody>
          <a:bodyPr/>
          <a:lstStyle/>
          <a:p>
            <a:pPr marL="256032" indent="-256032">
              <a:buSzPct val="100000"/>
            </a:pPr>
            <a:r>
              <a:rPr lang="en-US" sz="2400" dirty="0" smtClean="0">
                <a:latin typeface="+mn-lt"/>
              </a:rPr>
              <a:t>Portion of data table for retirement balance.</a:t>
            </a:r>
            <a:endParaRPr lang="en-US" sz="2400" dirty="0">
              <a:latin typeface="+mn-lt"/>
            </a:endParaRPr>
          </a:p>
        </p:txBody>
      </p:sp>
      <p:pic>
        <p:nvPicPr>
          <p:cNvPr id="4" name="Picture 3" descr="A table has 10 rows and 11 columns. The columns have the following headings from left to right. $3,370,240, 1, 2, 3, 4, 5, 6, 7, 8, 9, 10. The row entries are as follows. Row 1. 1, $2,972,612.30, $4,125,489.61, $4,797,783.10 $2,703,771 68, $3,514,270.00, $4,779,412.92, $2,622,145.74, $3,852,707.81, $3,844.107.08, $4,510,170.69. Row 2. 2, $3,057,747.32, $3,219266.60, $2,723,019.27 $3,284,853.71, $2,259,297.61, $3,323,296.97, $3,800,118.62, $4,289,250.60, $2,849,252.49, $3,359,736.32. Row 3. 3, $2,769,131.64, $5,093,121.81, $2,654,622.52 $3,924,632.12, $3,029,786.72, $3,524,913.15, $3,390,938.96, $2,616,131.52, $2,324,308.44, $2,844,006.25. Row 4. 4, $2,723,876.79, $2,820,133.16, $4,399,788.88 $4,425,761.53, $3,268,764.18, $4,342,841.60, $5,161,633.23, $2,962,830.19, $2,796,172.19, $4,414,897.51. Row 5. 5, $3,436,156.84, $4,701,085.14, $3,066,694.62 $2,846,726.34, $3,398,339.90, 54726058.88, $4,393,709.87, $3,173,826.53, $3,393,238.90, $3,860,802.62. Row 6. 6, $4,642,910.55, $3,387,098.84, $3,873,594.91 $3,469,364.94, $3,601,036.57, $3,279,704.72, $4,502,853.46, $3,080,111.91, $2,750,442.94, $2,163,172.28. Row 7. 7, $3,598,555.08, $5,684,821.05, $3,841,224.95 $3,677,723.29, $3,411,599.69, $3,429,350.95, $4,639,879.37, $2,947,605.37, $2,798,555.49, $3,611,197.81. Row 8. 8, $2,703,124.44, $3,312,924.65, $3,924.574.28, $3,264,019.96, $4,034,926.58, $3,638,393.93, $4,872,441.91, $4,345,954.79, $2,807,696.09, $5,811,100.66. Row 9. 9, $3,906,544.35, $4,013,895.35, $2,440,240.28, $2,891,771.57, $2,770,552.28, $3,128,537.79, $4,274,633.80, $4,770,789.32, $3,202,082.54, $4,130,254.05. Row 10. 10, $3,124,797.54, $4,448,443.27, $3,568,510.29, $3,211,756.14, $3,867,210.02, $2,697,401.23, $2,962,349.96, $3,783,642.63, $4,573,512.24, $4,224,896.47."/>
          <p:cNvPicPr>
            <a:picLocks noChangeAspect="1"/>
          </p:cNvPicPr>
          <p:nvPr/>
        </p:nvPicPr>
        <p:blipFill>
          <a:blip r:embed="rId2"/>
          <a:stretch>
            <a:fillRect/>
          </a:stretch>
        </p:blipFill>
        <p:spPr>
          <a:xfrm>
            <a:off x="836491" y="2481266"/>
            <a:ext cx="7471018" cy="1895466"/>
          </a:xfrm>
          <a:prstGeom prst="rect">
            <a:avLst/>
          </a:prstGeom>
        </p:spPr>
      </p:pic>
    </p:spTree>
    <p:extLst>
      <p:ext uri="{BB962C8B-B14F-4D97-AF65-F5344CB8AC3E}">
        <p14:creationId xmlns:p14="http://schemas.microsoft.com/office/powerpoint/2010/main" val="1677348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12.13:  Retirement Planning Model Monte Carlo Simulation </a:t>
            </a:r>
            <a:r>
              <a:rPr lang="en-US" sz="2000" b="0" dirty="0" smtClean="0">
                <a:latin typeface="+mj-lt"/>
              </a:rPr>
              <a:t>(4 </a:t>
            </a:r>
            <a:r>
              <a:rPr lang="en-US" sz="2000" b="0" dirty="0">
                <a:latin typeface="+mj-lt"/>
              </a:rPr>
              <a:t>of 4)</a:t>
            </a:r>
            <a:endParaRPr lang="en-US" dirty="0">
              <a:latin typeface="+mj-lt"/>
            </a:endParaRPr>
          </a:p>
        </p:txBody>
      </p:sp>
      <p:sp>
        <p:nvSpPr>
          <p:cNvPr id="3" name="Content placeholder 2"/>
          <p:cNvSpPr>
            <a:spLocks noGrp="1"/>
          </p:cNvSpPr>
          <p:nvPr>
            <p:ph type="body" idx="1"/>
          </p:nvPr>
        </p:nvSpPr>
        <p:spPr>
          <a:xfrm>
            <a:off x="457200" y="1600200"/>
            <a:ext cx="8229600" cy="1005861"/>
          </a:xfrm>
        </p:spPr>
        <p:txBody>
          <a:bodyPr/>
          <a:lstStyle/>
          <a:p>
            <a:pPr marL="256032" indent="-256032">
              <a:buSzPct val="100000"/>
            </a:pPr>
            <a:r>
              <a:rPr lang="en-US" sz="2400" dirty="0" smtClean="0">
                <a:latin typeface="+mn-lt"/>
              </a:rPr>
              <a:t>Statistical analysis and risk calculations</a:t>
            </a:r>
          </a:p>
          <a:p>
            <a:pPr marL="740664" lvl="1" indent="-283464">
              <a:buSzPct val="100000"/>
            </a:pPr>
            <a:r>
              <a:rPr lang="en-US" sz="2400" dirty="0" smtClean="0">
                <a:latin typeface="+mn-lt"/>
              </a:rPr>
              <a:t>The probability </a:t>
            </a:r>
            <a:r>
              <a:rPr lang="en-US" sz="2400" dirty="0">
                <a:latin typeface="+mn-lt"/>
              </a:rPr>
              <a:t>that it will be greater than $3 million </a:t>
            </a:r>
            <a:r>
              <a:rPr lang="en-US" sz="2400" dirty="0" smtClean="0">
                <a:latin typeface="+mn-lt"/>
              </a:rPr>
              <a:t>but</a:t>
            </a:r>
            <a:endParaRPr lang="en-US" sz="2400" dirty="0">
              <a:latin typeface="+mn-lt"/>
            </a:endParaRPr>
          </a:p>
        </p:txBody>
      </p:sp>
      <p:sp>
        <p:nvSpPr>
          <p:cNvPr id="4" name="Text Placeholder 3"/>
          <p:cNvSpPr>
            <a:spLocks noGrp="1"/>
          </p:cNvSpPr>
          <p:nvPr>
            <p:ph type="body" idx="2"/>
          </p:nvPr>
        </p:nvSpPr>
        <p:spPr>
          <a:xfrm>
            <a:off x="1197864" y="2657370"/>
            <a:ext cx="3090672" cy="417433"/>
          </a:xfrm>
        </p:spPr>
        <p:txBody>
          <a:bodyPr/>
          <a:lstStyle/>
          <a:p>
            <a:pPr marL="0" lvl="1" indent="0">
              <a:spcBef>
                <a:spcPts val="0"/>
              </a:spcBef>
              <a:buSzPct val="100000"/>
              <a:buNone/>
            </a:pPr>
            <a:r>
              <a:rPr lang="en-US" sz="2400" dirty="0">
                <a:latin typeface="+mn-lt"/>
              </a:rPr>
              <a:t>less than 4.5 million </a:t>
            </a:r>
            <a:r>
              <a:rPr lang="en-US" sz="2400" dirty="0" smtClean="0">
                <a:latin typeface="+mn-lt"/>
              </a:rPr>
              <a:t>is</a:t>
            </a:r>
            <a:endParaRPr lang="en-US" sz="2400" dirty="0">
              <a:latin typeface="+mn-lt"/>
            </a:endParaRPr>
          </a:p>
        </p:txBody>
      </p:sp>
      <p:graphicFrame>
        <p:nvGraphicFramePr>
          <p:cNvPr id="6" name="Object 5" descr="left parenthesis 873 minus 235 right parenthesis over 1, 000 = 0.638"/>
          <p:cNvGraphicFramePr>
            <a:graphicFrameLocks noChangeAspect="1"/>
          </p:cNvGraphicFramePr>
          <p:nvPr>
            <p:extLst>
              <p:ext uri="{D42A27DB-BD31-4B8C-83A1-F6EECF244321}">
                <p14:modId xmlns:p14="http://schemas.microsoft.com/office/powerpoint/2010/main" val="2490725765"/>
              </p:ext>
            </p:extLst>
          </p:nvPr>
        </p:nvGraphicFramePr>
        <p:xfrm>
          <a:off x="4371086" y="2706503"/>
          <a:ext cx="2984500" cy="368300"/>
        </p:xfrm>
        <a:graphic>
          <a:graphicData uri="http://schemas.openxmlformats.org/presentationml/2006/ole">
            <mc:AlternateContent xmlns:mc="http://schemas.openxmlformats.org/markup-compatibility/2006">
              <mc:Choice xmlns:v="urn:schemas-microsoft-com:vml" Requires="v">
                <p:oleObj spid="_x0000_s16536" name="Equation" r:id="rId3" imgW="2984400" imgH="368280" progId="Equation.DSMT4">
                  <p:embed/>
                </p:oleObj>
              </mc:Choice>
              <mc:Fallback>
                <p:oleObj name="Equation" r:id="rId3" imgW="2984400" imgH="368280" progId="Equation.DSMT4">
                  <p:embed/>
                  <p:pic>
                    <p:nvPicPr>
                      <p:cNvPr id="0" name=""/>
                      <p:cNvPicPr/>
                      <p:nvPr/>
                    </p:nvPicPr>
                    <p:blipFill>
                      <a:blip r:embed="rId4"/>
                      <a:stretch>
                        <a:fillRect/>
                      </a:stretch>
                    </p:blipFill>
                    <p:spPr>
                      <a:xfrm>
                        <a:off x="4371086" y="2706503"/>
                        <a:ext cx="2984500" cy="368300"/>
                      </a:xfrm>
                      <a:prstGeom prst="rect">
                        <a:avLst/>
                      </a:prstGeom>
                    </p:spPr>
                  </p:pic>
                </p:oleObj>
              </mc:Fallback>
            </mc:AlternateContent>
          </a:graphicData>
        </a:graphic>
      </p:graphicFrame>
      <p:pic>
        <p:nvPicPr>
          <p:cNvPr id="5" name="Picture 4" descr="A spreadsheet has 2 tables and a histogram. The first table titled, summary statistics, has 4 columns and 1 row. The column headings are as follows from left to right. Average, standard deviation, minimum, and maximum. The row entries are as follows. Row 1. $3,587,194.56, $757,860.20, $1,851,529.41, $6,338,890.20. The second table titled, frequency distribution, has 16 rows and 3 columns. The columns have the following headings from left to right. Upper cell limit, cumulative frequency, and frequency. The row entries are as follows. Row 1. $1,500,000, 0, 0. Row 2. $2,000,000, 3, 3. Row 3. $2,500,000, 52, 49. Row 4. $3,000,000, 235, 183. Row 5. $3,500,000, 494, 259. Row 6. $4,000,000, 730, 236. Row 7. $4,500,000, 873, 143. Row 8. $5,000,000, 955, 82. Row 9. $5,500,000, 985, 30. Row 10. $6,000,000, 998, 13. Row 11. $6,500,000, 1000, 2. Row 12. $7,000,000, 1000, 0. Row 13. $7,500,000, 1000, 0. Row 14. $8,000,000, 1000, 0. Row 15. $8,500,000, 1000, 0. Row 16. $9,000,000, 1000, 0. The histogram is drawn for the values in the table frequency distribution. In the histogram, the vertical axis plots frequency values from 50 to 300 in increments of 50, and the horizontal axis plots bin values from $1,500,000 to $9,000,000 in increments of $500,00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842" y="3151236"/>
            <a:ext cx="6788727" cy="3092335"/>
          </a:xfrm>
          <a:prstGeom prst="rect">
            <a:avLst/>
          </a:prstGeom>
        </p:spPr>
      </p:pic>
    </p:spTree>
    <p:extLst>
      <p:ext uri="{BB962C8B-B14F-4D97-AF65-F5344CB8AC3E}">
        <p14:creationId xmlns:p14="http://schemas.microsoft.com/office/powerpoint/2010/main" val="49467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Title 1"/>
          <p:cNvSpPr txBox="1">
            <a:spLocks noGrp="1"/>
          </p:cNvSpPr>
          <p:nvPr>
            <p:ph type="title"/>
          </p:nvPr>
        </p:nvSpPr>
        <p:spPr>
          <a:xfrm>
            <a:off x="457200" y="274638"/>
            <a:ext cx="8229600" cy="944562"/>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000" b="1" i="0" u="none" strike="noStrike" cap="none" dirty="0" smtClean="0">
                <a:solidFill>
                  <a:srgbClr val="007FA3"/>
                </a:solidFill>
                <a:latin typeface="+mj-lt"/>
                <a:ea typeface="Arial"/>
                <a:cs typeface="Arial"/>
                <a:sym typeface="Arial"/>
              </a:rPr>
              <a:t>Single-Period Purchase Decisions: Newsvendor </a:t>
            </a:r>
            <a:r>
              <a:rPr lang="en-US" sz="3000" b="1" i="0" u="none" strike="noStrike" cap="none" dirty="0">
                <a:solidFill>
                  <a:srgbClr val="007FA3"/>
                </a:solidFill>
                <a:latin typeface="+mj-lt"/>
                <a:ea typeface="Arial"/>
                <a:cs typeface="Arial"/>
                <a:sym typeface="Arial"/>
              </a:rPr>
              <a:t>Model</a:t>
            </a:r>
            <a:endParaRPr sz="3000" b="1" i="0" u="none" strike="noStrike" cap="none" dirty="0">
              <a:solidFill>
                <a:srgbClr val="007FA3"/>
              </a:solidFill>
              <a:latin typeface="+mj-lt"/>
              <a:ea typeface="Arial"/>
              <a:cs typeface="Arial"/>
              <a:sym typeface="Arial"/>
            </a:endParaRPr>
          </a:p>
        </p:txBody>
      </p:sp>
      <p:sp>
        <p:nvSpPr>
          <p:cNvPr id="502" name="Content placeholder 2"/>
          <p:cNvSpPr txBox="1">
            <a:spLocks noGrp="1"/>
          </p:cNvSpPr>
          <p:nvPr>
            <p:ph type="body" idx="1"/>
          </p:nvPr>
        </p:nvSpPr>
        <p:spPr>
          <a:xfrm>
            <a:off x="457200" y="1600201"/>
            <a:ext cx="8229600" cy="3294016"/>
          </a:xfrm>
          <a:prstGeom prst="rect">
            <a:avLst/>
          </a:prstGeom>
          <a:noFill/>
          <a:ln>
            <a:noFill/>
          </a:ln>
        </p:spPr>
        <p:txBody>
          <a:bodyPr spcFirstLastPara="1" wrap="square" lIns="0" tIns="0" rIns="0" bIns="0" anchor="t" anchorCtr="0">
            <a:noAutofit/>
          </a:bodyPr>
          <a:lstStyle/>
          <a:p>
            <a:pPr marL="255600" indent="-255600">
              <a:buSzPct val="100000"/>
            </a:pPr>
            <a:r>
              <a:rPr lang="en-US" sz="2400" b="0" i="0" u="none" strike="noStrike" cap="none" dirty="0" smtClean="0">
                <a:solidFill>
                  <a:schemeClr val="dk1"/>
                </a:solidFill>
                <a:latin typeface="+mn-lt"/>
                <a:sym typeface="Arial"/>
              </a:rPr>
              <a:t>In the newsvendor model, </a:t>
            </a:r>
            <a:r>
              <a:rPr lang="en-US" sz="2400" dirty="0" smtClean="0">
                <a:latin typeface="+mn-lt"/>
              </a:rPr>
              <a:t>demand </a:t>
            </a:r>
            <a:r>
              <a:rPr lang="en-US" sz="2400" dirty="0">
                <a:latin typeface="+mn-lt"/>
              </a:rPr>
              <a:t>will not be known and can be modeled by some probability </a:t>
            </a:r>
            <a:r>
              <a:rPr lang="en-US" sz="2400" dirty="0" smtClean="0">
                <a:latin typeface="+mn-lt"/>
              </a:rPr>
              <a:t>distribution.</a:t>
            </a:r>
          </a:p>
          <a:p>
            <a:pPr marL="255600" indent="-255600">
              <a:buSzPct val="100000"/>
            </a:pPr>
            <a:r>
              <a:rPr lang="en-US" sz="2400" dirty="0" smtClean="0">
                <a:latin typeface="+mn-lt"/>
              </a:rPr>
              <a:t>The decision problem </a:t>
            </a:r>
            <a:r>
              <a:rPr lang="en-US" sz="2400" dirty="0">
                <a:latin typeface="+mn-lt"/>
              </a:rPr>
              <a:t>that a seller faces is determining the best purchase quantity to maximize </a:t>
            </a:r>
            <a:r>
              <a:rPr lang="en-US" sz="2400" dirty="0" smtClean="0">
                <a:latin typeface="+mn-lt"/>
              </a:rPr>
              <a:t>the expected </a:t>
            </a:r>
            <a:r>
              <a:rPr lang="en-US" sz="2400" dirty="0">
                <a:latin typeface="+mn-lt"/>
              </a:rPr>
              <a:t>net </a:t>
            </a:r>
            <a:r>
              <a:rPr lang="en-US" sz="2400" dirty="0" smtClean="0">
                <a:latin typeface="+mn-lt"/>
              </a:rPr>
              <a:t>profit.</a:t>
            </a:r>
          </a:p>
          <a:p>
            <a:pPr marL="255600" indent="-255600">
              <a:buSzPct val="100000"/>
            </a:pPr>
            <a:r>
              <a:rPr lang="en-US" sz="2400" dirty="0" smtClean="0">
                <a:latin typeface="+mn-lt"/>
              </a:rPr>
              <a:t>We </a:t>
            </a:r>
            <a:r>
              <a:rPr lang="en-US" sz="2400" dirty="0">
                <a:latin typeface="+mn-lt"/>
              </a:rPr>
              <a:t>may use Monte Carlo simulation to find the distribution of the </a:t>
            </a:r>
            <a:r>
              <a:rPr lang="en-US" sz="2400" dirty="0" smtClean="0">
                <a:latin typeface="+mn-lt"/>
              </a:rPr>
              <a:t>net profit </a:t>
            </a:r>
            <a:r>
              <a:rPr lang="en-US" sz="2400" dirty="0">
                <a:latin typeface="+mn-lt"/>
              </a:rPr>
              <a:t>for any purchase quantity, and then use the model to find the best purchase quantity</a:t>
            </a:r>
            <a:r>
              <a:rPr lang="en-US" sz="2400" dirty="0" smtClean="0">
                <a:latin typeface="+mn-lt"/>
              </a:rPr>
              <a:t>.</a:t>
            </a:r>
            <a:endParaRPr sz="2400" b="0" i="0" u="none" strike="noStrike" cap="none" dirty="0">
              <a:solidFill>
                <a:schemeClr val="dk1"/>
              </a:solidFill>
              <a:latin typeface="+mn-lt"/>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Title 1"/>
          <p:cNvSpPr txBox="1">
            <a:spLocks noGrp="1"/>
          </p:cNvSpPr>
          <p:nvPr>
            <p:ph type="title"/>
          </p:nvPr>
        </p:nvSpPr>
        <p:spPr>
          <a:xfrm>
            <a:off x="457199" y="210311"/>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2800" b="1" i="0" u="none" strike="noStrike" cap="none" dirty="0">
                <a:solidFill>
                  <a:srgbClr val="007FA3"/>
                </a:solidFill>
                <a:latin typeface="+mj-lt"/>
                <a:ea typeface="Arial"/>
                <a:cs typeface="Arial"/>
                <a:sym typeface="Arial"/>
              </a:rPr>
              <a:t>Example </a:t>
            </a:r>
            <a:r>
              <a:rPr lang="en-US" sz="2800" b="1" i="0" u="none" strike="noStrike" cap="none" dirty="0" smtClean="0">
                <a:solidFill>
                  <a:srgbClr val="007FA3"/>
                </a:solidFill>
                <a:latin typeface="+mj-lt"/>
                <a:ea typeface="Arial"/>
                <a:cs typeface="Arial"/>
                <a:sym typeface="Arial"/>
              </a:rPr>
              <a:t>12.14: A Prescriptive Simulation Model for a Single-Period Purchase Decision </a:t>
            </a:r>
            <a:r>
              <a:rPr lang="en-US" sz="2000" b="0" i="0" u="none" strike="noStrike" cap="none" dirty="0" smtClean="0">
                <a:solidFill>
                  <a:srgbClr val="007FA3"/>
                </a:solidFill>
                <a:latin typeface="+mj-lt"/>
                <a:ea typeface="Arial"/>
                <a:cs typeface="Arial"/>
                <a:sym typeface="Arial"/>
              </a:rPr>
              <a:t>(1 of 4)</a:t>
            </a:r>
            <a:endParaRPr sz="2000" b="0" i="0" u="none" strike="noStrike" cap="none" dirty="0">
              <a:solidFill>
                <a:srgbClr val="007FA3"/>
              </a:solidFill>
              <a:latin typeface="+mj-lt"/>
              <a:ea typeface="Arial"/>
              <a:cs typeface="Arial"/>
              <a:sym typeface="Arial"/>
            </a:endParaRPr>
          </a:p>
        </p:txBody>
      </p:sp>
      <p:sp>
        <p:nvSpPr>
          <p:cNvPr id="2" name="Content placeholder 2"/>
          <p:cNvSpPr>
            <a:spLocks noGrp="1"/>
          </p:cNvSpPr>
          <p:nvPr>
            <p:ph type="body" idx="1"/>
          </p:nvPr>
        </p:nvSpPr>
        <p:spPr>
          <a:xfrm>
            <a:off x="457199" y="1600200"/>
            <a:ext cx="4384767" cy="3128553"/>
          </a:xfrm>
        </p:spPr>
        <p:txBody>
          <a:bodyPr/>
          <a:lstStyle/>
          <a:p>
            <a:pPr marL="256032" indent="-256032">
              <a:buSzPct val="100000"/>
            </a:pPr>
            <a:r>
              <a:rPr lang="en-US" sz="2400" dirty="0" smtClean="0">
                <a:latin typeface="+mn-lt"/>
              </a:rPr>
              <a:t>Historical data</a:t>
            </a:r>
          </a:p>
          <a:p>
            <a:pPr marL="256032" indent="-256032">
              <a:buSzPct val="100000"/>
            </a:pPr>
            <a:r>
              <a:rPr lang="en-US" sz="2400" dirty="0" smtClean="0">
                <a:latin typeface="+mn-lt"/>
              </a:rPr>
              <a:t>Construct </a:t>
            </a:r>
            <a:r>
              <a:rPr lang="en-US" sz="2400" dirty="0">
                <a:latin typeface="+mn-lt"/>
              </a:rPr>
              <a:t>an </a:t>
            </a:r>
            <a:r>
              <a:rPr lang="en-US" sz="2400" dirty="0" smtClean="0">
                <a:latin typeface="+mn-lt"/>
              </a:rPr>
              <a:t>empirical probability </a:t>
            </a:r>
            <a:r>
              <a:rPr lang="en-US" sz="2400" dirty="0">
                <a:latin typeface="+mn-lt"/>
              </a:rPr>
              <a:t>distribution and use this to simulate </a:t>
            </a:r>
            <a:r>
              <a:rPr lang="en-US" sz="2400" dirty="0" smtClean="0">
                <a:latin typeface="+mn-lt"/>
              </a:rPr>
              <a:t>the demand using a lookup table.</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3157025463"/>
              </p:ext>
            </p:extLst>
          </p:nvPr>
        </p:nvGraphicFramePr>
        <p:xfrm>
          <a:off x="5540870" y="1652658"/>
          <a:ext cx="2350008" cy="3352800"/>
        </p:xfrm>
        <a:graphic>
          <a:graphicData uri="http://schemas.openxmlformats.org/drawingml/2006/table">
            <a:tbl>
              <a:tblPr firstRow="1" bandRow="1">
                <a:tableStyleId>{5940675A-B579-460E-94D1-54222C63F5DA}</a:tableStyleId>
              </a:tblPr>
              <a:tblGrid>
                <a:gridCol w="1051560">
                  <a:extLst>
                    <a:ext uri="{9D8B030D-6E8A-4147-A177-3AD203B41FA5}">
                      <a16:colId xmlns:a16="http://schemas.microsoft.com/office/drawing/2014/main" val="3682611557"/>
                    </a:ext>
                  </a:extLst>
                </a:gridCol>
                <a:gridCol w="1298448">
                  <a:extLst>
                    <a:ext uri="{9D8B030D-6E8A-4147-A177-3AD203B41FA5}">
                      <a16:colId xmlns:a16="http://schemas.microsoft.com/office/drawing/2014/main" val="2074161397"/>
                    </a:ext>
                  </a:extLst>
                </a:gridCol>
              </a:tblGrid>
              <a:tr h="184912">
                <a:tc>
                  <a:txBody>
                    <a:bodyPr/>
                    <a:lstStyle/>
                    <a:p>
                      <a:r>
                        <a:rPr lang="en-US" sz="1400" b="1" i="0" u="none" strike="noStrike" cap="none" baseline="0" dirty="0" smtClean="0">
                          <a:solidFill>
                            <a:schemeClr val="tx1"/>
                          </a:solidFill>
                          <a:latin typeface="+mn-lt"/>
                          <a:ea typeface="+mn-ea"/>
                          <a:cs typeface="+mn-cs"/>
                          <a:sym typeface="Arial"/>
                        </a:rPr>
                        <a:t>Historical</a:t>
                      </a:r>
                      <a:endParaRPr lang="en-US" b="1" dirty="0"/>
                    </a:p>
                  </a:txBody>
                  <a:tcPr/>
                </a:tc>
                <a:tc>
                  <a:txBody>
                    <a:bodyPr/>
                    <a:lstStyle/>
                    <a:p>
                      <a:r>
                        <a:rPr lang="en-US" sz="1400" b="1" i="0" u="none" strike="noStrike" cap="none" baseline="0" dirty="0" smtClean="0">
                          <a:solidFill>
                            <a:schemeClr val="tx1"/>
                          </a:solidFill>
                          <a:latin typeface="+mn-lt"/>
                          <a:ea typeface="+mn-ea"/>
                          <a:cs typeface="+mn-cs"/>
                          <a:sym typeface="Arial"/>
                        </a:rPr>
                        <a:t>Candy Sales</a:t>
                      </a:r>
                      <a:endParaRPr lang="en-US" b="1" dirty="0"/>
                    </a:p>
                  </a:txBody>
                  <a:tcPr/>
                </a:tc>
                <a:extLst>
                  <a:ext uri="{0D108BD9-81ED-4DB2-BD59-A6C34878D82A}">
                    <a16:rowId xmlns:a16="http://schemas.microsoft.com/office/drawing/2014/main" val="1681537678"/>
                  </a:ext>
                </a:extLst>
              </a:tr>
              <a:tr h="145288">
                <a:tc>
                  <a:txBody>
                    <a:bodyPr/>
                    <a:lstStyle/>
                    <a:p>
                      <a:pPr algn="ctr"/>
                      <a:r>
                        <a:rPr lang="en-US" dirty="0" smtClean="0"/>
                        <a:t>42</a:t>
                      </a:r>
                      <a:endParaRPr lang="en-US" dirty="0"/>
                    </a:p>
                  </a:txBody>
                  <a:tcPr/>
                </a:tc>
                <a:tc>
                  <a:txBody>
                    <a:bodyPr/>
                    <a:lstStyle/>
                    <a:p>
                      <a:pPr algn="ctr"/>
                      <a:r>
                        <a:rPr lang="en-US" dirty="0" smtClean="0"/>
                        <a:t>47</a:t>
                      </a:r>
                      <a:endParaRPr lang="en-US" dirty="0"/>
                    </a:p>
                  </a:txBody>
                  <a:tcPr/>
                </a:tc>
                <a:extLst>
                  <a:ext uri="{0D108BD9-81ED-4DB2-BD59-A6C34878D82A}">
                    <a16:rowId xmlns:a16="http://schemas.microsoft.com/office/drawing/2014/main" val="3075154454"/>
                  </a:ext>
                </a:extLst>
              </a:tr>
              <a:tr h="0">
                <a:tc>
                  <a:txBody>
                    <a:bodyPr/>
                    <a:lstStyle/>
                    <a:p>
                      <a:pPr algn="ctr"/>
                      <a:r>
                        <a:rPr lang="en-US" dirty="0" smtClean="0"/>
                        <a:t>45</a:t>
                      </a:r>
                      <a:endParaRPr lang="en-US" dirty="0"/>
                    </a:p>
                  </a:txBody>
                  <a:tcPr/>
                </a:tc>
                <a:tc>
                  <a:txBody>
                    <a:bodyPr/>
                    <a:lstStyle/>
                    <a:p>
                      <a:pPr algn="ctr"/>
                      <a:r>
                        <a:rPr lang="en-US" dirty="0" smtClean="0"/>
                        <a:t>41</a:t>
                      </a:r>
                      <a:endParaRPr lang="en-US" dirty="0"/>
                    </a:p>
                  </a:txBody>
                  <a:tcPr/>
                </a:tc>
                <a:extLst>
                  <a:ext uri="{0D108BD9-81ED-4DB2-BD59-A6C34878D82A}">
                    <a16:rowId xmlns:a16="http://schemas.microsoft.com/office/drawing/2014/main" val="3500663654"/>
                  </a:ext>
                </a:extLst>
              </a:tr>
              <a:tr h="0">
                <a:tc>
                  <a:txBody>
                    <a:bodyPr/>
                    <a:lstStyle/>
                    <a:p>
                      <a:pPr algn="ctr"/>
                      <a:r>
                        <a:rPr lang="en-US" dirty="0" smtClean="0"/>
                        <a:t>40</a:t>
                      </a:r>
                      <a:endParaRPr lang="en-US" dirty="0"/>
                    </a:p>
                  </a:txBody>
                  <a:tcPr/>
                </a:tc>
                <a:tc>
                  <a:txBody>
                    <a:bodyPr/>
                    <a:lstStyle/>
                    <a:p>
                      <a:pPr algn="ctr"/>
                      <a:r>
                        <a:rPr lang="en-US" dirty="0" smtClean="0"/>
                        <a:t>41</a:t>
                      </a:r>
                      <a:endParaRPr lang="en-US" dirty="0"/>
                    </a:p>
                  </a:txBody>
                  <a:tcPr/>
                </a:tc>
                <a:extLst>
                  <a:ext uri="{0D108BD9-81ED-4DB2-BD59-A6C34878D82A}">
                    <a16:rowId xmlns:a16="http://schemas.microsoft.com/office/drawing/2014/main" val="4247534607"/>
                  </a:ext>
                </a:extLst>
              </a:tr>
              <a:tr h="136144">
                <a:tc>
                  <a:txBody>
                    <a:bodyPr/>
                    <a:lstStyle/>
                    <a:p>
                      <a:pPr algn="ctr"/>
                      <a:r>
                        <a:rPr lang="en-US" dirty="0" smtClean="0"/>
                        <a:t>46</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4196255611"/>
                  </a:ext>
                </a:extLst>
              </a:tr>
              <a:tr h="0">
                <a:tc>
                  <a:txBody>
                    <a:bodyPr/>
                    <a:lstStyle/>
                    <a:p>
                      <a:pPr algn="ctr"/>
                      <a:r>
                        <a:rPr lang="en-US" dirty="0" smtClean="0"/>
                        <a:t>43</a:t>
                      </a:r>
                      <a:endParaRPr lang="en-US" dirty="0"/>
                    </a:p>
                  </a:txBody>
                  <a:tcPr/>
                </a:tc>
                <a:tc>
                  <a:txBody>
                    <a:bodyPr/>
                    <a:lstStyle/>
                    <a:p>
                      <a:pPr algn="ctr"/>
                      <a:r>
                        <a:rPr lang="en-US" dirty="0" smtClean="0"/>
                        <a:t>51</a:t>
                      </a:r>
                      <a:endParaRPr lang="en-US" dirty="0"/>
                    </a:p>
                  </a:txBody>
                  <a:tcPr/>
                </a:tc>
                <a:extLst>
                  <a:ext uri="{0D108BD9-81ED-4DB2-BD59-A6C34878D82A}">
                    <a16:rowId xmlns:a16="http://schemas.microsoft.com/office/drawing/2014/main" val="2122502542"/>
                  </a:ext>
                </a:extLst>
              </a:tr>
              <a:tr h="0">
                <a:tc>
                  <a:txBody>
                    <a:bodyPr/>
                    <a:lstStyle/>
                    <a:p>
                      <a:pPr algn="ctr"/>
                      <a:r>
                        <a:rPr lang="en-US" dirty="0" smtClean="0"/>
                        <a:t>43</a:t>
                      </a:r>
                      <a:endParaRPr lang="en-US" dirty="0"/>
                    </a:p>
                  </a:txBody>
                  <a:tcPr/>
                </a:tc>
                <a:tc>
                  <a:txBody>
                    <a:bodyPr/>
                    <a:lstStyle/>
                    <a:p>
                      <a:pPr algn="ctr"/>
                      <a:r>
                        <a:rPr lang="en-US" dirty="0" smtClean="0"/>
                        <a:t>43</a:t>
                      </a:r>
                      <a:endParaRPr lang="en-US" dirty="0"/>
                    </a:p>
                  </a:txBody>
                  <a:tcPr/>
                </a:tc>
                <a:extLst>
                  <a:ext uri="{0D108BD9-81ED-4DB2-BD59-A6C34878D82A}">
                    <a16:rowId xmlns:a16="http://schemas.microsoft.com/office/drawing/2014/main" val="2425501876"/>
                  </a:ext>
                </a:extLst>
              </a:tr>
              <a:tr h="0">
                <a:tc>
                  <a:txBody>
                    <a:bodyPr/>
                    <a:lstStyle/>
                    <a:p>
                      <a:pPr algn="ctr"/>
                      <a:r>
                        <a:rPr lang="en-US" dirty="0" smtClean="0"/>
                        <a:t>46</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3697008217"/>
                  </a:ext>
                </a:extLst>
              </a:tr>
              <a:tr h="151384">
                <a:tc>
                  <a:txBody>
                    <a:bodyPr/>
                    <a:lstStyle/>
                    <a:p>
                      <a:pPr algn="ctr"/>
                      <a:r>
                        <a:rPr lang="en-US" dirty="0" smtClean="0"/>
                        <a:t>42</a:t>
                      </a:r>
                      <a:endParaRPr lang="en-US" dirty="0"/>
                    </a:p>
                  </a:txBody>
                  <a:tcPr/>
                </a:tc>
                <a:tc>
                  <a:txBody>
                    <a:bodyPr/>
                    <a:lstStyle/>
                    <a:p>
                      <a:pPr algn="ctr"/>
                      <a:r>
                        <a:rPr lang="en-US" dirty="0" smtClean="0"/>
                        <a:t>42</a:t>
                      </a:r>
                      <a:endParaRPr lang="en-US" dirty="0"/>
                    </a:p>
                  </a:txBody>
                  <a:tcPr/>
                </a:tc>
                <a:extLst>
                  <a:ext uri="{0D108BD9-81ED-4DB2-BD59-A6C34878D82A}">
                    <a16:rowId xmlns:a16="http://schemas.microsoft.com/office/drawing/2014/main" val="1022813560"/>
                  </a:ext>
                </a:extLst>
              </a:tr>
              <a:tr h="130048">
                <a:tc>
                  <a:txBody>
                    <a:bodyPr/>
                    <a:lstStyle/>
                    <a:p>
                      <a:pPr algn="ctr"/>
                      <a:r>
                        <a:rPr lang="en-US" dirty="0" smtClean="0"/>
                        <a:t>44</a:t>
                      </a:r>
                      <a:endParaRPr lang="en-US" dirty="0"/>
                    </a:p>
                  </a:txBody>
                  <a:tcPr/>
                </a:tc>
                <a:tc>
                  <a:txBody>
                    <a:bodyPr/>
                    <a:lstStyle/>
                    <a:p>
                      <a:pPr algn="ctr"/>
                      <a:r>
                        <a:rPr lang="en-US" dirty="0" smtClean="0"/>
                        <a:t>44</a:t>
                      </a:r>
                      <a:endParaRPr lang="en-US" dirty="0"/>
                    </a:p>
                  </a:txBody>
                  <a:tcPr/>
                </a:tc>
                <a:extLst>
                  <a:ext uri="{0D108BD9-81ED-4DB2-BD59-A6C34878D82A}">
                    <a16:rowId xmlns:a16="http://schemas.microsoft.com/office/drawing/2014/main" val="1576148273"/>
                  </a:ext>
                </a:extLst>
              </a:tr>
              <a:tr h="0">
                <a:tc>
                  <a:txBody>
                    <a:bodyPr/>
                    <a:lstStyle/>
                    <a:p>
                      <a:pPr algn="ctr"/>
                      <a:r>
                        <a:rPr lang="en-US" dirty="0" smtClean="0"/>
                        <a:t>43</a:t>
                      </a:r>
                      <a:endParaRPr lang="en-US" dirty="0"/>
                    </a:p>
                  </a:txBody>
                  <a:tcPr/>
                </a:tc>
                <a:tc>
                  <a:txBody>
                    <a:bodyPr/>
                    <a:lstStyle/>
                    <a:p>
                      <a:pPr algn="ctr"/>
                      <a:r>
                        <a:rPr lang="en-US" dirty="0" smtClean="0"/>
                        <a:t>48</a:t>
                      </a:r>
                      <a:endParaRPr lang="en-US" dirty="0"/>
                    </a:p>
                  </a:txBody>
                  <a:tcPr/>
                </a:tc>
                <a:extLst>
                  <a:ext uri="{0D108BD9-81ED-4DB2-BD59-A6C34878D82A}">
                    <a16:rowId xmlns:a16="http://schemas.microsoft.com/office/drawing/2014/main" val="331457979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8056"/>
            <a:ext cx="8229600" cy="1066800"/>
          </a:xfrm>
        </p:spPr>
        <p:txBody>
          <a:bodyPr/>
          <a:lstStyle/>
          <a:p>
            <a:r>
              <a:rPr lang="en-US" sz="2800" dirty="0">
                <a:latin typeface="+mj-lt"/>
              </a:rPr>
              <a:t>Example 12.14: A Prescriptive Simulation Model for a Single-Period Purchase Decision </a:t>
            </a:r>
            <a:r>
              <a:rPr lang="en-US" sz="2000" b="0" dirty="0" smtClean="0">
                <a:latin typeface="+mj-lt"/>
              </a:rPr>
              <a:t>(2 </a:t>
            </a:r>
            <a:r>
              <a:rPr lang="en-US" sz="2000" b="0" dirty="0">
                <a:latin typeface="+mj-lt"/>
              </a:rPr>
              <a:t>of </a:t>
            </a:r>
            <a:r>
              <a:rPr lang="en-US" sz="2000" b="0" dirty="0" smtClean="0">
                <a:latin typeface="+mj-lt"/>
              </a:rPr>
              <a:t>4)</a:t>
            </a:r>
            <a:endParaRPr lang="en-US" sz="2000" b="0" dirty="0">
              <a:latin typeface="+mj-lt"/>
            </a:endParaRPr>
          </a:p>
        </p:txBody>
      </p:sp>
      <p:pic>
        <p:nvPicPr>
          <p:cNvPr id="3" name="Picture 2" descr="A spreadsheet used for newsvendor model displays four tables and a histogram. A table for data has 3 columns and 1 row. The column headings are as follows from left to right. Selling price, cost, and discount price. The row entry is as follows. Row 1. $18.00, $12.00, $9.00. A table for model has 4 columns and 1 row. The column headings are as follows from left to right. Demand, purchase quantity, quantity sold, and surplus quantity. The row entry is as follows. Row 1. 47, 44, 44, 0. The profit is $264.00. A set of data for historical candy sales has values as follows. 42, 45, 40, 46, 43, 43, 46, 42, 44, 43, 47, 41, 41, 45, 51, 43, 45, 42, 44, 48. A table provides the data of frequency, probability, and cumulative probability. The table has 12 rows and 2 columns. The columns have the following headings from left to right. Bin, frequency, probability, and cumulative probability. The row entries are as follows. Row 1. 40, 1, 0.05, 0.05. Row 2. 41, 2, 0.1, 0.15. Row 3. 42, 3, 0.15, 0.3. Row 4. 43, 4, 0.2, 0.5. Row 5. 44, 2, 0.1, 0.6. Row 6. 45, 3, 0.15, 0.75. Row 7. 46, 2, 0.1, 0.85. Row 8. 47, 1, 0.05, 0.9. Row 9. 48, 1, 0.05, 0.95. Row 10. 49, 0, 0, 0.95. Row 11. 50, 0, 0, 0.95. Row 12. 51, 1, 0.05, 1. The total of frequency values is 20. A V LOOK UP table is constructed. The V LOOK UP table has 12 rows and 3 columns. The columns have the following headings from left to right. Random number interval, random number interval, and demand. The first column displays the lower limit of the interval and the second column displays the upper limit of the interval. The row entries are as follows. Row 1. 0 to 0.05, 40. Row 2. 0.05 to 0.15, 41. Row 3. 0.15 to 0.3, 42. Row 4. 0.3 to 0.5, 43. Row 5. 0.5 to 0.6, 44. Row 6. 0.6 to 0.75, 45. Row 7. 0.75 to 0.85, 46. Row 8. 0.85 to 0.9, 47. Row 9. 0.9 to 0.95, 48. Row 10. 0.95 to 0.95, 49. Row 11. 0.95 to 0.95, 50. Row 12. 0.95 to 1, 51."/>
          <p:cNvPicPr>
            <a:picLocks noChangeAspect="1"/>
          </p:cNvPicPr>
          <p:nvPr/>
        </p:nvPicPr>
        <p:blipFill>
          <a:blip r:embed="rId2"/>
          <a:stretch>
            <a:fillRect/>
          </a:stretch>
        </p:blipFill>
        <p:spPr>
          <a:xfrm>
            <a:off x="1015969" y="1868295"/>
            <a:ext cx="6892605" cy="3542032"/>
          </a:xfrm>
          <a:prstGeom prst="rect">
            <a:avLst/>
          </a:prstGeom>
        </p:spPr>
      </p:pic>
    </p:spTree>
    <p:extLst>
      <p:ext uri="{BB962C8B-B14F-4D97-AF65-F5344CB8AC3E}">
        <p14:creationId xmlns:p14="http://schemas.microsoft.com/office/powerpoint/2010/main" val="872876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mj-lt"/>
              </a:rPr>
              <a:t>Example 12.14: A Prescriptive Simulation Model for a Single-Period Purchase Decision </a:t>
            </a:r>
            <a:r>
              <a:rPr lang="en-US" sz="2000" b="0" dirty="0" smtClean="0">
                <a:latin typeface="+mj-lt"/>
              </a:rPr>
              <a:t>(3 </a:t>
            </a:r>
            <a:r>
              <a:rPr lang="en-US" sz="2000" b="0" dirty="0">
                <a:latin typeface="+mj-lt"/>
              </a:rPr>
              <a:t>of </a:t>
            </a:r>
            <a:r>
              <a:rPr lang="en-US" sz="2000" b="0" dirty="0" smtClean="0">
                <a:latin typeface="+mj-lt"/>
              </a:rPr>
              <a:t>4)</a:t>
            </a:r>
            <a:endParaRPr lang="en-US" sz="2000" dirty="0">
              <a:latin typeface="+mj-lt"/>
            </a:endParaRPr>
          </a:p>
        </p:txBody>
      </p:sp>
      <p:sp>
        <p:nvSpPr>
          <p:cNvPr id="3" name="Content placeholder 2"/>
          <p:cNvSpPr>
            <a:spLocks noGrp="1"/>
          </p:cNvSpPr>
          <p:nvPr>
            <p:ph type="body" idx="1"/>
          </p:nvPr>
        </p:nvSpPr>
        <p:spPr>
          <a:xfrm>
            <a:off x="457199" y="1577828"/>
            <a:ext cx="8229601" cy="1177999"/>
          </a:xfrm>
        </p:spPr>
        <p:txBody>
          <a:bodyPr/>
          <a:lstStyle/>
          <a:p>
            <a:pPr marL="256032" indent="-256032">
              <a:buSzPct val="100000"/>
            </a:pPr>
            <a:r>
              <a:rPr lang="en-US" sz="2000" dirty="0" smtClean="0">
                <a:latin typeface="+mn-lt"/>
              </a:rPr>
              <a:t>To </a:t>
            </a:r>
            <a:r>
              <a:rPr lang="en-US" sz="2000" dirty="0">
                <a:latin typeface="+mn-lt"/>
              </a:rPr>
              <a:t>find the purchase </a:t>
            </a:r>
            <a:r>
              <a:rPr lang="en-US" sz="2000" dirty="0" smtClean="0">
                <a:latin typeface="+mn-lt"/>
              </a:rPr>
              <a:t>quantity that </a:t>
            </a:r>
            <a:r>
              <a:rPr lang="en-US" sz="2000" dirty="0">
                <a:latin typeface="+mn-lt"/>
              </a:rPr>
              <a:t>maximizes the expected profit. </a:t>
            </a:r>
            <a:r>
              <a:rPr lang="en-US" sz="2000" dirty="0" smtClean="0">
                <a:latin typeface="+mn-lt"/>
              </a:rPr>
              <a:t>Use a </a:t>
            </a:r>
            <a:r>
              <a:rPr lang="en-US" sz="2000" dirty="0">
                <a:latin typeface="+mn-lt"/>
              </a:rPr>
              <a:t>two-way data table where the rows represent </a:t>
            </a:r>
            <a:r>
              <a:rPr lang="en-US" sz="2000" dirty="0" smtClean="0">
                <a:latin typeface="+mn-lt"/>
              </a:rPr>
              <a:t>the simulation </a:t>
            </a:r>
            <a:r>
              <a:rPr lang="en-US" sz="2000" dirty="0">
                <a:latin typeface="+mn-lt"/>
              </a:rPr>
              <a:t>trials and the columns correspond to </a:t>
            </a:r>
            <a:r>
              <a:rPr lang="en-US" sz="2000" dirty="0" smtClean="0">
                <a:latin typeface="+mn-lt"/>
              </a:rPr>
              <a:t>the purchase </a:t>
            </a:r>
            <a:r>
              <a:rPr lang="en-US" sz="2000" dirty="0">
                <a:latin typeface="+mn-lt"/>
              </a:rPr>
              <a:t>quantity</a:t>
            </a:r>
            <a:r>
              <a:rPr lang="en-US" sz="2000" dirty="0" smtClean="0">
                <a:latin typeface="+mn-lt"/>
              </a:rPr>
              <a:t>.</a:t>
            </a:r>
            <a:endParaRPr lang="en-US" sz="2000" dirty="0">
              <a:latin typeface="+mn-lt"/>
            </a:endParaRPr>
          </a:p>
        </p:txBody>
      </p:sp>
      <p:pic>
        <p:nvPicPr>
          <p:cNvPr id="5" name="Picture 4" descr="A spreadsheet used for newsvendor model displays four tables and a histogram. A table for data has 3 columns and 1 row. The column headings are as follows from left to right. Selling price, cost, and discount price. The row entry is as follows. Row 1. $18.00, $12.00, $9.00. A table for model has 4 columns and 1 row. The column headings are as follows from left to right. Demand, purchase quantity, quantity sold, and surplus quantity. The row entry is as follows. Row 1. 47, 44, 44, 0. The profit is $264.00. A set of data for historical candy sales has values as follows. 42, 45, 40, 46, 43, 43, 46, 42, 44, 43, 47, 41, 41, 45, 51, 43, 45, 42, 44, 48. A table provides the data of frequency, probability, and cumulative probability. The table has 12 rows and 2 columns. The columns have the following headings from left to right. Bin, frequency, probability, and cumulative probability. The row entries are as follows. Row 1. 40, 1, 0.05, 0.05. Row 2. 41, 2, 0.1, 0.15. Row 3. 42, 3, 0.15, 0.3. Row 4. 43, 4, 0.2, 0.5. Row 5. 44, 2, 0.1, 0.6. Row 6. 45, 3, 0.15, 0.75. Row 7. 46, 2, 0.1, 0.85. Row 8. 47, 1, 0.05, 0.9. Row 9. 48, 1, 0.05, 0.95. Row 10. 49, 0, 0, 0.95. Row 11. 50, 0, 0, 0.95. Row 12. 51, 1, 0.05, 1. The total of frequency values is 20. A V LOOK UP table is constructed. The V LOOK UP table has 12 rows and 3 columns. The columns have the following headings from left to right. Random number interval, random number interval, and demand. The first column displays the lower limit of the interval and the second column displays the upper limit of the interval. The row entries are as follows. Row 1. 0 to 0.05, 40. Row 2. 0.05 to 0.15, 41. Row 3. 0.15 to 0.3, 42. Row 4. 0.3 to 0.5, 43. Row 5. 0.5 to 0.6, 44. Row 6. 0.6 to 0.75, 45. Row 7. 0.75 to 0.85, 46. Row 8. 0.85 to 0.9, 47. Row 9. 0.9 to 0.95, 48. Row 10. 0.95 to 0.95, 49. Row 11. 0.95 to 0.95, 50. Row 12. 0.95 to 1, 51. A spreadsheet has three tables. The first table has 12 rows and 4 columns. The column headings are as follows from left to right. Minimum, maximum, average profit, and standard deviation. The row entries are as follows. Row 1. $240.00, $240.00, $240.00, $0.00. Row 2. $237.00, $246.00, $245.55, $1.97. Row 3. $234.00, $252.00, $250.65, $4.11. Row 4. $231.00, $258.00, $252.96, $8.35. Row 5. $228.00, $264.00, $255.99, $10.74. Row 6. $225.00, $270.00, $256.50, $14.18. Row 7. $222.00, $276.00, $253.32, $16.46. Row 8. $219.00, $282.00, $251.72, $19.58. Row 9. $216.00, $288.00, $248.94, $19.96. Row 10. $213.00, $294.00, $249.99, $20.05. Row 11. $210.00, $300.00, $245.37, $22.83. Row 12. $207.00, $306.00, $241.11, $21.59. Another table has simulation trials for purchase quantities from 40 to 51. The table has 13 columns and 24 rows. The column headings are as follows from left to right. $264.00, 40, 41, 42, 43, 44, 45, 46, 47, 48, 49, 50, and 51. Row 1. 1, $240.00, $246.00, $252.00, $258.00, $264.00, $270 00, $249.00, $228.00, $234.00, $240.00, $21000, $252.00. Row 2. 2, $240.00, $246.00, $252.00, $258.00, $264.00, $270.00, $276.00, $219.00, $243.00, $285.00, $246.00, $243.00. Row 3. 3, $240.00, $246.00, $252.00, $258.00, $246.00, $270.00, $249.00, $237.00, $261.00, $249.00, $255.00, $234.00. Row 4. 4, $240.00, $246.00, $252.00, $258.00, $264.00, $270.00, $267.00, $219.00, $234.00, $240.00, $219.00, $225.00. Row 5. 5, $240.00, $246.00, $252.00, $258.00, $264.00, $252.00, $267.00, $264.00, $243.00, $249.00, $246.00, $243.00. Row 6. 6, $240.00, $246.00, $252.00, $258.00, $255.00, $261.00, $276.00, $237.00, $225.00, $276.00, $237.00, $234.00. Row 7. 7, $240.00, $246.00, $252.00, $258.00, $246.00, $225.00, $249.00, $246.00, $225.00, $240.00, $228.00, $252.00. Row 8. 8, $240.00, $246.00, $252.00, $258.00, $237.00, $234.00, $231.00, $255.00, $270.00, $276.00, $300.00, $243.00. Row 9. 9, $240.00, $246.00, $252.00, $258.00, $264.00, $270.00, $240.00, $237.00, $243.00, $258.00, $210.00, $270.00. Row 10. 10, $240.00, $246.00, $252.00, $258.00, $246.00, $225.00, $276.00, $246.00, $243.00, $249.00, $264.00, $252.00. Row 11. 11, $240.00, $246.00, $252.00, $231.00, $264.00, $270.00, $267.00, $228.00, $234.00, $267.00, $264.00, $225.00. Row 12. 12, $240.00, $246.00, $252.00, $258.00, $246.00, $261.00, $240.00, $228.00, $243.00, $231.00, $210.00, $252.00. Row 13. 13, $240.00, $246.00, $252.00, $258.00, $255.00, $252.00, $240.00, $282.00, $234.00, $231.00, $219.00, $234.00. Row 14. 14, $240.00, $246.00, $252.00, $258.00, $264.00, $270.00, $240.00, $219.00, $279.00, $249.00, $273.00, $270.00. Row 15. 15, $240.00, $246.00, $243.00, $240.00, $264.00, $252.00, $231.00, $246.00, $243.00, $258.00, $255.00, $207.00. Row 16. 16, $240.00, $246.00, $252.00, $258.00, $246.00, $270.00, $276.00, $273.00, $261.00, $240.00, $255.00, $234.00. Row 17. 17, $240.00, $246.00, $252.00, $258.00, $246.00, $243.00, $267.00, $228.00, $243.00, $231.00, $255.00, $261.00. Row 18. 18, $240.00, $246.00, $252.00, $240.00, $255.00, $270.00, $267.00, $264.00, $243.00, $258.00, $228.00, $306.00. Row 19. 19, $240.00, $246.00, $252.00, $249.00, $237.00, $234.00, $240.00, $237.00, $216.00, $222.00, $300.00, $243.00. Row 20. 20, $240.00, $246.00, $252.00, $258.00, $264.00, $270.00, $231.00, $246.00, $261.00, $258.00, $237.00, $234.00. Row 21. 21, $240.00, $246.00, $252.00, $258.00, $264.00, $270.00, $240.00, $264.00, $234.00, $222.00, $237.00, $234.00. Row 22. 22, $240.00, $246.00, $252.00, $249.00, $264.00, $270.00, $249.00, $228.00, $261.00, $222.00, $255.00, $243.00. Row 23. 23, $240.00, $246.00, $252.00, $240.00, $264.00, $234.00, $267.00, $273.00, $243.00, $222.00, $273.00, $261.00. Row 24. 24, $240.00, $246.00, $252.00, $258.00, $264.00, $261.00, $249.00, $264.00, $243.00, $231.00, $237.00, $207.00. The third table is titled, frequency distribution, Q = 45. A histogram plots the frequencies listed in the frequency distribution table. The table has 11 rows and 3 columns. The columns have the following headings from left to right. Upper cell limit, cumulative frequency, and frequency. The row entries are as follows. Row 1. 200, 0, 0. Row 2. 210, 0, 0. Row 3. 220, 0, 0. Row 4. 230, 7, 7. Row 5. 240, 29, 22. Row 6. 250, 58, 29. Row 7. 260, 91, 33. Row 8. 270, 200, 109. Row 9. 280, 200, 0. Row 10. 290, 200, 0. Row 11. 300, 200, 0. In the histogram representing the frequency distribution, the vertical axis plots frequency values from 20 to 120 in increments of 20, and the horizontal axis plots bin values from 220 to 280 in increments of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500" y="3118804"/>
            <a:ext cx="6508375" cy="2915752"/>
          </a:xfrm>
          <a:prstGeom prst="rect">
            <a:avLst/>
          </a:prstGeom>
        </p:spPr>
      </p:pic>
    </p:spTree>
    <p:extLst>
      <p:ext uri="{BB962C8B-B14F-4D97-AF65-F5344CB8AC3E}">
        <p14:creationId xmlns:p14="http://schemas.microsoft.com/office/powerpoint/2010/main" val="1775162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mj-lt"/>
              </a:rPr>
              <a:t>Example 12.14: A Prescriptive Simulation Model for a Single-Period Purchase Decision </a:t>
            </a:r>
            <a:r>
              <a:rPr lang="en-US" sz="2000" b="0" dirty="0" smtClean="0">
                <a:latin typeface="+mj-lt"/>
              </a:rPr>
              <a:t>(4 </a:t>
            </a:r>
            <a:r>
              <a:rPr lang="en-US" sz="2000" b="0" dirty="0">
                <a:latin typeface="+mj-lt"/>
              </a:rPr>
              <a:t>of </a:t>
            </a:r>
            <a:r>
              <a:rPr lang="en-US" sz="2000" b="0" dirty="0" smtClean="0">
                <a:latin typeface="+mj-lt"/>
              </a:rPr>
              <a:t>4)</a:t>
            </a:r>
            <a:endParaRPr lang="en-US" sz="2000" dirty="0">
              <a:latin typeface="+mj-lt"/>
            </a:endParaRPr>
          </a:p>
        </p:txBody>
      </p:sp>
      <p:sp>
        <p:nvSpPr>
          <p:cNvPr id="3" name="Content placeholder 2"/>
          <p:cNvSpPr>
            <a:spLocks noGrp="1"/>
          </p:cNvSpPr>
          <p:nvPr>
            <p:ph type="body" idx="1"/>
          </p:nvPr>
        </p:nvSpPr>
        <p:spPr/>
        <p:txBody>
          <a:bodyPr/>
          <a:lstStyle/>
          <a:p>
            <a:pPr marL="256032" indent="-256032">
              <a:buSzPct val="100000"/>
            </a:pPr>
            <a:r>
              <a:rPr lang="en-US" sz="2400" dirty="0" smtClean="0">
                <a:latin typeface="+mn-lt"/>
              </a:rPr>
              <a:t>Results:</a:t>
            </a:r>
          </a:p>
          <a:p>
            <a:pPr marL="740664" lvl="1" indent="-283464">
              <a:buSzPct val="100000"/>
            </a:pPr>
            <a:r>
              <a:rPr lang="en-US" sz="2400" dirty="0" smtClean="0">
                <a:latin typeface="+mn-lt"/>
              </a:rPr>
              <a:t>The </a:t>
            </a:r>
            <a:r>
              <a:rPr lang="en-US" sz="2400" dirty="0">
                <a:latin typeface="+mn-lt"/>
              </a:rPr>
              <a:t>largest average profit occurs for </a:t>
            </a:r>
            <a:r>
              <a:rPr lang="en-US" sz="2400" dirty="0" smtClean="0">
                <a:latin typeface="+mn-lt"/>
              </a:rPr>
              <a:t>a purchase </a:t>
            </a:r>
            <a:r>
              <a:rPr lang="en-US" sz="2400" dirty="0">
                <a:latin typeface="+mn-lt"/>
              </a:rPr>
              <a:t>quantity of </a:t>
            </a:r>
            <a:r>
              <a:rPr lang="en-US" sz="2400" dirty="0" smtClean="0">
                <a:latin typeface="+mn-lt"/>
              </a:rPr>
              <a:t>45 (which may vary in different simulations).</a:t>
            </a:r>
          </a:p>
          <a:p>
            <a:pPr marL="740664" lvl="1" indent="-283464">
              <a:buSzPct val="100000"/>
            </a:pPr>
            <a:r>
              <a:rPr lang="en-US" sz="2400" dirty="0" smtClean="0">
                <a:latin typeface="+mn-lt"/>
              </a:rPr>
              <a:t>The </a:t>
            </a:r>
            <a:r>
              <a:rPr lang="en-US" sz="2400" dirty="0">
                <a:latin typeface="+mn-lt"/>
              </a:rPr>
              <a:t>range and standard </a:t>
            </a:r>
            <a:r>
              <a:rPr lang="en-US" sz="2400" dirty="0" smtClean="0">
                <a:latin typeface="+mn-lt"/>
              </a:rPr>
              <a:t>deviation generally </a:t>
            </a:r>
            <a:r>
              <a:rPr lang="en-US" sz="2400" dirty="0">
                <a:latin typeface="+mn-lt"/>
              </a:rPr>
              <a:t>increase as the purchase quantity increases</a:t>
            </a:r>
            <a:r>
              <a:rPr lang="en-US" sz="2400" dirty="0" smtClean="0">
                <a:latin typeface="+mn-lt"/>
              </a:rPr>
              <a:t>, suggesting </a:t>
            </a:r>
            <a:r>
              <a:rPr lang="en-US" sz="2400" dirty="0">
                <a:latin typeface="+mn-lt"/>
              </a:rPr>
              <a:t>a higher amount of risk</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116233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Overbooking Decisions</a:t>
            </a:r>
            <a:endParaRPr lang="en-US" dirty="0">
              <a:latin typeface="+mj-lt"/>
            </a:endParaRPr>
          </a:p>
        </p:txBody>
      </p:sp>
      <p:sp>
        <p:nvSpPr>
          <p:cNvPr id="3" name="Content placeholder 2"/>
          <p:cNvSpPr>
            <a:spLocks noGrp="1"/>
          </p:cNvSpPr>
          <p:nvPr>
            <p:ph type="body" idx="1"/>
          </p:nvPr>
        </p:nvSpPr>
        <p:spPr/>
        <p:txBody>
          <a:bodyPr/>
          <a:lstStyle/>
          <a:p>
            <a:pPr marL="256032" indent="-256032">
              <a:buSzPct val="100000"/>
            </a:pPr>
            <a:r>
              <a:rPr lang="en-US" sz="2400" dirty="0" smtClean="0">
                <a:latin typeface="+mn-lt"/>
              </a:rPr>
              <a:t>In </a:t>
            </a:r>
            <a:r>
              <a:rPr lang="en-US" sz="2400" dirty="0">
                <a:latin typeface="+mn-lt"/>
              </a:rPr>
              <a:t>any realistic situation</a:t>
            </a:r>
            <a:r>
              <a:rPr lang="en-US" sz="2400" dirty="0" smtClean="0">
                <a:latin typeface="+mn-lt"/>
              </a:rPr>
              <a:t>, the </a:t>
            </a:r>
            <a:r>
              <a:rPr lang="en-US" sz="2400" dirty="0">
                <a:latin typeface="+mn-lt"/>
              </a:rPr>
              <a:t>actual customer demand as well as the number of cancellations would be uncertain</a:t>
            </a:r>
            <a:r>
              <a:rPr lang="en-US" sz="2400" dirty="0" smtClean="0">
                <a:latin typeface="+mn-lt"/>
              </a:rPr>
              <a:t>.</a:t>
            </a:r>
          </a:p>
          <a:p>
            <a:pPr marL="256032" indent="-256032">
              <a:buSzPct val="100000"/>
            </a:pPr>
            <a:r>
              <a:rPr lang="en-US" sz="2400" dirty="0" smtClean="0">
                <a:latin typeface="+mn-lt"/>
              </a:rPr>
              <a:t>We </a:t>
            </a:r>
            <a:r>
              <a:rPr lang="en-US" sz="2400" dirty="0">
                <a:latin typeface="+mn-lt"/>
              </a:rPr>
              <a:t>may use Monte Carlo simulation to </a:t>
            </a:r>
            <a:r>
              <a:rPr lang="en-US" sz="2400" dirty="0" smtClean="0">
                <a:latin typeface="+mn-lt"/>
              </a:rPr>
              <a:t>help determine </a:t>
            </a:r>
            <a:r>
              <a:rPr lang="en-US" sz="2400" dirty="0">
                <a:latin typeface="+mn-lt"/>
              </a:rPr>
              <a:t>the best overbooking policy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839741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mj-lt"/>
              </a:rPr>
              <a:t>Example 12.15: Monte Carlo Simulation for the Hotel Overbooking Model </a:t>
            </a:r>
            <a:r>
              <a:rPr lang="en-US" sz="2000" b="0" dirty="0" smtClean="0">
                <a:latin typeface="+mj-lt"/>
              </a:rPr>
              <a:t>(1 of 2)</a:t>
            </a:r>
            <a:endParaRPr lang="en-US" sz="2000" b="0" dirty="0">
              <a:latin typeface="+mj-lt"/>
            </a:endParaRPr>
          </a:p>
        </p:txBody>
      </p:sp>
      <p:sp>
        <p:nvSpPr>
          <p:cNvPr id="3" name="Content placeholder 2"/>
          <p:cNvSpPr>
            <a:spLocks noGrp="1"/>
          </p:cNvSpPr>
          <p:nvPr>
            <p:ph type="body" idx="1"/>
          </p:nvPr>
        </p:nvSpPr>
        <p:spPr/>
        <p:txBody>
          <a:bodyPr/>
          <a:lstStyle/>
          <a:p>
            <a:pPr marL="256032" indent="-256032">
              <a:buSzPct val="100000"/>
            </a:pPr>
            <a:r>
              <a:rPr lang="en-US" sz="2400" dirty="0" smtClean="0">
                <a:latin typeface="+mn-lt"/>
              </a:rPr>
              <a:t>Hotel Overbooking Simulation Model</a:t>
            </a:r>
          </a:p>
          <a:p>
            <a:pPr marL="256032" indent="-256032">
              <a:buSzPct val="100000"/>
            </a:pPr>
            <a:r>
              <a:rPr lang="en-US" sz="2400" dirty="0" smtClean="0">
                <a:latin typeface="+mn-lt"/>
              </a:rPr>
              <a:t>Assumptions: </a:t>
            </a:r>
          </a:p>
          <a:p>
            <a:pPr marL="740664" lvl="1" indent="-283464">
              <a:buSzPct val="100000"/>
            </a:pPr>
            <a:r>
              <a:rPr lang="en-US" sz="2400" dirty="0" smtClean="0">
                <a:latin typeface="+mn-lt"/>
              </a:rPr>
              <a:t>Customer </a:t>
            </a:r>
            <a:r>
              <a:rPr lang="en-US" sz="2400" dirty="0">
                <a:latin typeface="+mn-lt"/>
              </a:rPr>
              <a:t>demand is </a:t>
            </a:r>
            <a:r>
              <a:rPr lang="en-US" sz="2400" dirty="0" smtClean="0">
                <a:latin typeface="+mn-lt"/>
              </a:rPr>
              <a:t>normally distributed </a:t>
            </a:r>
            <a:r>
              <a:rPr lang="en-US" sz="2400" dirty="0">
                <a:latin typeface="+mn-lt"/>
              </a:rPr>
              <a:t>with a mean of 320 and standard deviation of </a:t>
            </a:r>
            <a:r>
              <a:rPr lang="en-US" sz="2400" dirty="0" smtClean="0">
                <a:latin typeface="+mn-lt"/>
              </a:rPr>
              <a:t>15.</a:t>
            </a:r>
          </a:p>
          <a:p>
            <a:pPr marL="740664" lvl="1" indent="-283464">
              <a:buSzPct val="100000"/>
            </a:pPr>
            <a:r>
              <a:rPr lang="en-US" sz="2400" dirty="0" smtClean="0">
                <a:latin typeface="+mn-lt"/>
              </a:rPr>
              <a:t>The </a:t>
            </a:r>
            <a:r>
              <a:rPr lang="en-US" sz="2400" dirty="0">
                <a:latin typeface="+mn-lt"/>
              </a:rPr>
              <a:t>probability that any </a:t>
            </a:r>
            <a:r>
              <a:rPr lang="en-US" sz="2400" dirty="0" smtClean="0">
                <a:latin typeface="+mn-lt"/>
              </a:rPr>
              <a:t>reservation is </a:t>
            </a:r>
            <a:r>
              <a:rPr lang="en-US" sz="2400" dirty="0">
                <a:latin typeface="+mn-lt"/>
              </a:rPr>
              <a:t>cancelled is 0.04</a:t>
            </a:r>
            <a:r>
              <a:rPr lang="en-US" sz="2400" dirty="0" smtClean="0">
                <a:latin typeface="+mn-lt"/>
              </a:rPr>
              <a:t>.</a:t>
            </a:r>
          </a:p>
          <a:p>
            <a:pPr marL="256032" indent="-256032">
              <a:buSzPct val="100000"/>
            </a:pPr>
            <a:r>
              <a:rPr lang="en-US" sz="2400" dirty="0">
                <a:latin typeface="+mn-lt"/>
              </a:rPr>
              <a:t>Then the number of cancellations </a:t>
            </a:r>
            <a:r>
              <a:rPr lang="en-US" sz="2400" dirty="0" smtClean="0">
                <a:latin typeface="+mn-lt"/>
              </a:rPr>
              <a:t>is a </a:t>
            </a:r>
            <a:r>
              <a:rPr lang="en-US" sz="2400" dirty="0">
                <a:latin typeface="+mn-lt"/>
              </a:rPr>
              <a:t>binomial random variable, with n = number of </a:t>
            </a:r>
            <a:r>
              <a:rPr lang="en-US" sz="2400" dirty="0" smtClean="0">
                <a:latin typeface="+mn-lt"/>
              </a:rPr>
              <a:t>reservations made</a:t>
            </a:r>
            <a:r>
              <a:rPr lang="en-US" sz="2400" dirty="0">
                <a:latin typeface="+mn-lt"/>
              </a:rPr>
              <a:t>, and p = 0.04</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861637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Example 12.15: Monte Carlo Simulation for the Hotel Overbooking Model </a:t>
            </a:r>
            <a:r>
              <a:rPr lang="en-US" sz="2000" b="0" dirty="0" smtClean="0">
                <a:latin typeface="+mj-lt"/>
              </a:rPr>
              <a:t>(2 </a:t>
            </a:r>
            <a:r>
              <a:rPr lang="en-US" sz="2000" b="0" dirty="0">
                <a:latin typeface="+mj-lt"/>
              </a:rPr>
              <a:t>of 2)</a:t>
            </a:r>
            <a:endParaRPr lang="en-US" sz="2000" dirty="0">
              <a:latin typeface="+mj-lt"/>
            </a:endParaRPr>
          </a:p>
        </p:txBody>
      </p:sp>
      <p:sp>
        <p:nvSpPr>
          <p:cNvPr id="3" name="Content placeholder 2"/>
          <p:cNvSpPr>
            <a:spLocks noGrp="1"/>
          </p:cNvSpPr>
          <p:nvPr>
            <p:ph type="body" idx="1"/>
          </p:nvPr>
        </p:nvSpPr>
        <p:spPr>
          <a:xfrm>
            <a:off x="457200" y="1773936"/>
            <a:ext cx="8229600" cy="2157984"/>
          </a:xfrm>
        </p:spPr>
        <p:txBody>
          <a:bodyPr/>
          <a:lstStyle/>
          <a:p>
            <a:pPr marL="256032" indent="-256032">
              <a:buSzPct val="100000"/>
            </a:pPr>
            <a:r>
              <a:rPr lang="en-US" sz="2400" dirty="0" smtClean="0">
                <a:latin typeface="+mn-lt"/>
              </a:rPr>
              <a:t>Simulation results</a:t>
            </a:r>
          </a:p>
          <a:p>
            <a:pPr marL="740664" lvl="1" indent="-283464">
              <a:buSzPct val="100000"/>
            </a:pPr>
            <a:r>
              <a:rPr lang="en-US" sz="2400" dirty="0" smtClean="0">
                <a:latin typeface="+mn-lt"/>
              </a:rPr>
              <a:t>The </a:t>
            </a:r>
            <a:r>
              <a:rPr lang="en-US" sz="2400" dirty="0">
                <a:latin typeface="+mn-lt"/>
              </a:rPr>
              <a:t>average net </a:t>
            </a:r>
            <a:r>
              <a:rPr lang="en-US" sz="2400" dirty="0" smtClean="0">
                <a:latin typeface="+mn-lt"/>
              </a:rPr>
              <a:t>revenue is </a:t>
            </a:r>
            <a:r>
              <a:rPr lang="en-US" sz="2400" dirty="0">
                <a:latin typeface="+mn-lt"/>
              </a:rPr>
              <a:t>maximized when 315 reservations are taken; that is</a:t>
            </a:r>
            <a:r>
              <a:rPr lang="en-US" sz="2400" dirty="0" smtClean="0">
                <a:latin typeface="+mn-lt"/>
              </a:rPr>
              <a:t>, overbooking </a:t>
            </a:r>
            <a:r>
              <a:rPr lang="en-US" sz="2400" dirty="0">
                <a:latin typeface="+mn-lt"/>
              </a:rPr>
              <a:t>the hotel by 15 </a:t>
            </a:r>
            <a:r>
              <a:rPr lang="en-US" sz="2400" dirty="0" smtClean="0">
                <a:latin typeface="+mn-lt"/>
              </a:rPr>
              <a:t>rooms, resulting in an average of 1.74 overbooked customers.</a:t>
            </a:r>
            <a:endParaRPr lang="en-US" sz="2400" dirty="0">
              <a:latin typeface="+mn-lt"/>
            </a:endParaRPr>
          </a:p>
        </p:txBody>
      </p:sp>
      <p:pic>
        <p:nvPicPr>
          <p:cNvPr id="4" name="Picture 3" descr="A spreadsheet has 4 tables. A table titled, data, has 3 columns and 1 row. The column headings are as follows from left to right. Rooms available, price, and overbooking cost. The row entry is as follows. Row 1. 300, $120, $100. A table titled, model, has 5 columns. The column headings are as follows from left to right. Reservation limit, customer demand, reservations made, cancellations, customer arrivals, overbooked customers, and net revenue. The row entry is as follows. Row 1. 310, 305, 305, 12, 293, 0, $35,160. A table titled, overbooked customers, has 17 rows and 8 columns. The column headings are as follows from left to right. Average, 0, 0, 0.32, 1.74, 4.16, 6.22, and 7.32. The row entries are as follows. Row 1. 0, 300, 305, 310, 315, 320, 325, 330. Row 2. 1, 0, 0, 0, 0, 2, 151, 181. Row 3. 2, 0, 0, 0, 0, 8, 13, 6. Row 4. 3, 0, 0, 1, 0, 0, 7, 0. Row 5. 4, 0, 0, 0, 3, 6, 0, 0. Row 6. 5, 0, 0, 0, 0, 0, 0, 13. Row 7. 6, 0, 0, 0, 3, 11, 1, 13. Row 8. 7, 0, 0, 0, 0, 0, 5, 0. Row 9. 8, 0, 0, 1, 0, 5, 12, 10. Row 10. 9, 0, 0, 0, 4, 9, 101, 20. Row 11. 10, 0, 0, 0, 0, 9, 10, 0. Row 12. 11, 0, 0, 0, 3, 0, 0, 5. Row 13. 12, 0, 0, 0, 1, 7, 5, 18. Row 14. 13, 0, 0, 0, 0, 6, 6, 19. Row 15. 14, 0, 0, 0, 5, 0, 12, 0. Row 16. 15, 0, 0, 0, 0, 5, 1, 0. Row 17. 16, 0, 0, 0, 1, 1, 15, 18. A table titled, net revenue, has 17 rows and 8 columns. The column headings are as follows from left to right. Average, $34,501.20, $34963.2, $35138.4, $35,489.00, $35212.80, $34864.20, and $34836.20. The row entries are as follows. Row 1. $35,160, 300, 305, 310, 315, 320, 325, 330. Row 2. 1, $34,920.00, $34,920.00, $35,640.00, $36,000.00, $35,880.00, $35,520.00, $35,900.00. Row 3. 2, $35,040.00, $35,280.00, $35,520.00, $35,880.00, $35,640.00, $35,900.00, $35,800.00. Row 4. 3, $34,920.00, $35,520.00, $35,520.00, $35,880.00, $34,700.00, $34,900.00, $33,900.00. Row 5. 4, $33,840.00, $34,800.00, $35,900.00, $34,800.00, $35,200.00, $35,400.00, $35,760.00. Row 6. 5, $34,440.00, $34,680.00, $35,160.00, $35,900.00, $35,200.00, $35,800.00, $34,080.00. Row 7. 6, $34,320.00, $34,680.00, $34,560.00, $35,160.00, $35,300.00, $34,900.00, $34,200.00. Row 8. 7, $33,840.00, $35,280.00, $34,920.00, $34,900.00, $35,800.00, $35,900.00, $35,600.00. Row 9. 8, $34,080.00, $34,440.00, $34,800.00, $36,000.00, $34,320.00, $34,400.00, $34,300.00. Row 10. 9, $34,440.00, $34,800.00, $33,960.00, $35,500.00, $35,520.00, $34,000.00, $34,100.00. Row 11. 10, $34,800.00, $35,160.00, $34,680.00, $35,760.001, $35,640.00, $34,400.00, $34,400.00. Row 12. 11, $34,800.00, $35,280.00, $34,320.00, $35,760.00, $35,640.00, $33,240.00, $32,760.00. Row 13. 12, $34,200.00, $35,520.00, $34,800.00, $32,760.00, $35,400.00, $34,800.00, $35,100.00. Row 14. 13, $34,560.00, $35,280.00, $35,760.00, $35,400.00, $34,200.00, $34,800.00, $35,700.00. Row 15. 14, $34,680.00, $35,040.00, $35,900.00, $35,600.00, $34,700.00, $35,700.00, $33,960.00. Row 16. 15, $34,560.00, $34,920.00, $34,920.00, $35,040.00, $34,920.00, $35,600.00, $34,900.00. Row 17. 16, $34,560.00, $34,440.00, $35,640.00, $35,640.00, $34,600.00, $35,760.00, $34,200.00."/>
          <p:cNvPicPr>
            <a:picLocks noChangeAspect="1"/>
          </p:cNvPicPr>
          <p:nvPr/>
        </p:nvPicPr>
        <p:blipFill>
          <a:blip r:embed="rId2"/>
          <a:stretch>
            <a:fillRect/>
          </a:stretch>
        </p:blipFill>
        <p:spPr>
          <a:xfrm>
            <a:off x="1292407" y="4193107"/>
            <a:ext cx="6577472" cy="1855067"/>
          </a:xfrm>
          <a:prstGeom prst="rect">
            <a:avLst/>
          </a:prstGeom>
        </p:spPr>
      </p:pic>
    </p:spTree>
    <p:extLst>
      <p:ext uri="{BB962C8B-B14F-4D97-AF65-F5344CB8AC3E}">
        <p14:creationId xmlns:p14="http://schemas.microsoft.com/office/powerpoint/2010/main" val="1231670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latin typeface="+mj-lt"/>
              </a:rPr>
              <a:t>Random Sampling from Probability Distributions </a:t>
            </a:r>
            <a:endParaRPr lang="en-US" dirty="0">
              <a:latin typeface="+mj-lt"/>
            </a:endParaRPr>
          </a:p>
        </p:txBody>
      </p:sp>
      <p:sp>
        <p:nvSpPr>
          <p:cNvPr id="9" name="Content placeholder 2"/>
          <p:cNvSpPr>
            <a:spLocks noGrp="1"/>
          </p:cNvSpPr>
          <p:nvPr>
            <p:ph type="body" idx="1"/>
          </p:nvPr>
        </p:nvSpPr>
        <p:spPr>
          <a:xfrm>
            <a:off x="457200" y="1600200"/>
            <a:ext cx="8229600" cy="941831"/>
          </a:xfrm>
        </p:spPr>
        <p:txBody>
          <a:bodyPr/>
          <a:lstStyle/>
          <a:p>
            <a:pPr marL="256032" indent="-256032">
              <a:buSzPct val="100000"/>
            </a:pPr>
            <a:r>
              <a:rPr lang="en-US" sz="2400" dirty="0" smtClean="0">
                <a:latin typeface="+mn-lt"/>
              </a:rPr>
              <a:t>In </a:t>
            </a:r>
            <a:r>
              <a:rPr lang="en-US" sz="2400" dirty="0">
                <a:latin typeface="+mn-lt"/>
              </a:rPr>
              <a:t>the context of simulation</a:t>
            </a:r>
            <a:r>
              <a:rPr lang="en-US" sz="2400" dirty="0" smtClean="0">
                <a:latin typeface="+mn-lt"/>
              </a:rPr>
              <a:t>, </a:t>
            </a:r>
            <a:r>
              <a:rPr lang="en-US" sz="2400" b="1" dirty="0" smtClean="0">
                <a:latin typeface="+mn-lt"/>
              </a:rPr>
              <a:t>random numbers </a:t>
            </a:r>
            <a:r>
              <a:rPr lang="en-US" sz="2400" dirty="0">
                <a:latin typeface="+mn-lt"/>
              </a:rPr>
              <a:t>are numbers that are uniformly distributed between 0 and 1</a:t>
            </a:r>
            <a:r>
              <a:rPr lang="en-US" sz="2400" dirty="0" smtClean="0">
                <a:latin typeface="+mn-lt"/>
              </a:rPr>
              <a:t>.</a:t>
            </a:r>
            <a:endParaRPr lang="en-US" sz="2400" dirty="0">
              <a:latin typeface="+mn-lt"/>
            </a:endParaRPr>
          </a:p>
        </p:txBody>
      </p:sp>
      <p:sp>
        <p:nvSpPr>
          <p:cNvPr id="2" name="Content placeholder 2"/>
          <p:cNvSpPr>
            <a:spLocks noGrp="1"/>
          </p:cNvSpPr>
          <p:nvPr>
            <p:ph type="body" idx="2"/>
          </p:nvPr>
        </p:nvSpPr>
        <p:spPr>
          <a:xfrm>
            <a:off x="457200" y="2566710"/>
            <a:ext cx="5431536" cy="1292057"/>
          </a:xfrm>
        </p:spPr>
        <p:txBody>
          <a:bodyPr/>
          <a:lstStyle/>
          <a:p>
            <a:pPr marL="256032" lvl="4" indent="-256032">
              <a:spcBef>
                <a:spcPts val="1500"/>
              </a:spcBef>
              <a:buClr>
                <a:schemeClr val="tx2"/>
              </a:buClr>
              <a:buSzPct val="100000"/>
              <a:buFont typeface="Arial" charset="0"/>
              <a:buChar char="•"/>
            </a:pPr>
            <a:r>
              <a:rPr lang="en-US" sz="2400" dirty="0">
                <a:latin typeface="+mn-lt"/>
              </a:rPr>
              <a:t>In Excel, we may generate a random number that is greater than or equal to 0 and less than 1 within any </a:t>
            </a:r>
            <a:r>
              <a:rPr lang="en-US" sz="2400" dirty="0" smtClean="0">
                <a:latin typeface="+mn-lt"/>
              </a:rPr>
              <a:t>cell</a:t>
            </a:r>
            <a:endParaRPr lang="en-US" dirty="0">
              <a:latin typeface="+mn-lt"/>
            </a:endParaRPr>
          </a:p>
        </p:txBody>
      </p:sp>
      <p:sp>
        <p:nvSpPr>
          <p:cNvPr id="3" name="Text Placeholder 2"/>
          <p:cNvSpPr>
            <a:spLocks noGrp="1"/>
          </p:cNvSpPr>
          <p:nvPr>
            <p:ph type="body" idx="3"/>
          </p:nvPr>
        </p:nvSpPr>
        <p:spPr>
          <a:xfrm>
            <a:off x="718073" y="3913980"/>
            <a:ext cx="2427463" cy="420276"/>
          </a:xfrm>
        </p:spPr>
        <p:txBody>
          <a:bodyPr/>
          <a:lstStyle/>
          <a:p>
            <a:pPr marL="0" lvl="4" indent="0">
              <a:spcBef>
                <a:spcPts val="0"/>
              </a:spcBef>
              <a:buClr>
                <a:schemeClr val="tx2"/>
              </a:buClr>
              <a:buSzPct val="100000"/>
              <a:buNone/>
            </a:pPr>
            <a:r>
              <a:rPr lang="en-US" sz="2400" dirty="0">
                <a:latin typeface="+mn-lt"/>
              </a:rPr>
              <a:t>using the </a:t>
            </a:r>
            <a:r>
              <a:rPr lang="en-US" sz="2400" dirty="0" smtClean="0">
                <a:latin typeface="+mn-lt"/>
              </a:rPr>
              <a:t>function</a:t>
            </a:r>
            <a:endParaRPr lang="en-US" dirty="0">
              <a:latin typeface="+mn-lt"/>
            </a:endParaRPr>
          </a:p>
        </p:txBody>
      </p:sp>
      <p:graphicFrame>
        <p:nvGraphicFramePr>
          <p:cNvPr id="15" name="Object 14" descr="R A N D left parenthesis right parenthesis"/>
          <p:cNvGraphicFramePr>
            <a:graphicFrameLocks noChangeAspect="1"/>
          </p:cNvGraphicFramePr>
          <p:nvPr>
            <p:extLst>
              <p:ext uri="{D42A27DB-BD31-4B8C-83A1-F6EECF244321}">
                <p14:modId xmlns:p14="http://schemas.microsoft.com/office/powerpoint/2010/main" val="555044982"/>
              </p:ext>
            </p:extLst>
          </p:nvPr>
        </p:nvGraphicFramePr>
        <p:xfrm>
          <a:off x="3171952" y="3959497"/>
          <a:ext cx="1117600" cy="355600"/>
        </p:xfrm>
        <a:graphic>
          <a:graphicData uri="http://schemas.openxmlformats.org/presentationml/2006/ole">
            <mc:AlternateContent xmlns:mc="http://schemas.openxmlformats.org/markup-compatibility/2006">
              <mc:Choice xmlns:v="urn:schemas-microsoft-com:vml" Requires="v">
                <p:oleObj spid="_x0000_s10759" name="Equation" r:id="rId3" imgW="1117440" imgH="355320" progId="Equation.DSMT4">
                  <p:embed/>
                </p:oleObj>
              </mc:Choice>
              <mc:Fallback>
                <p:oleObj name="Equation" r:id="rId3" imgW="1117440" imgH="355320" progId="Equation.DSMT4">
                  <p:embed/>
                  <p:pic>
                    <p:nvPicPr>
                      <p:cNvPr id="0" name=""/>
                      <p:cNvPicPr/>
                      <p:nvPr/>
                    </p:nvPicPr>
                    <p:blipFill>
                      <a:blip r:embed="rId4"/>
                      <a:stretch>
                        <a:fillRect/>
                      </a:stretch>
                    </p:blipFill>
                    <p:spPr>
                      <a:xfrm>
                        <a:off x="3171952" y="3959497"/>
                        <a:ext cx="1117600" cy="355600"/>
                      </a:xfrm>
                      <a:prstGeom prst="rect">
                        <a:avLst/>
                      </a:prstGeom>
                    </p:spPr>
                  </p:pic>
                </p:oleObj>
              </mc:Fallback>
            </mc:AlternateContent>
          </a:graphicData>
        </a:graphic>
      </p:graphicFrame>
      <p:sp>
        <p:nvSpPr>
          <p:cNvPr id="4" name="Text Placeholder 3"/>
          <p:cNvSpPr>
            <a:spLocks noGrp="1"/>
          </p:cNvSpPr>
          <p:nvPr>
            <p:ph type="body" idx="4"/>
          </p:nvPr>
        </p:nvSpPr>
        <p:spPr>
          <a:xfrm>
            <a:off x="457200" y="4372385"/>
            <a:ext cx="5431536" cy="940627"/>
          </a:xfrm>
        </p:spPr>
        <p:txBody>
          <a:bodyPr/>
          <a:lstStyle/>
          <a:p>
            <a:pPr marL="256032" lvl="1" indent="-256032">
              <a:spcBef>
                <a:spcPts val="1500"/>
              </a:spcBef>
              <a:buClr>
                <a:schemeClr val="tx2"/>
              </a:buClr>
              <a:buSzPct val="100000"/>
              <a:buFont typeface="Arial" charset="0"/>
              <a:buChar char="•"/>
            </a:pPr>
            <a:r>
              <a:rPr lang="en-US" sz="2400" dirty="0" smtClean="0">
                <a:latin typeface="+mn-lt"/>
              </a:rPr>
              <a:t>Whenever </a:t>
            </a:r>
            <a:r>
              <a:rPr lang="en-US" sz="2400" dirty="0">
                <a:latin typeface="+mn-lt"/>
              </a:rPr>
              <a:t>any cell in the spreadsheet is modified, the values in any </a:t>
            </a:r>
            <a:r>
              <a:rPr lang="en-US" sz="2400" dirty="0" smtClean="0">
                <a:latin typeface="+mn-lt"/>
              </a:rPr>
              <a:t>cell</a:t>
            </a:r>
            <a:endParaRPr lang="en-US" dirty="0">
              <a:latin typeface="+mn-lt"/>
            </a:endParaRPr>
          </a:p>
        </p:txBody>
      </p:sp>
      <p:sp>
        <p:nvSpPr>
          <p:cNvPr id="5" name="Text Placeholder 4"/>
          <p:cNvSpPr>
            <a:spLocks noGrp="1"/>
          </p:cNvSpPr>
          <p:nvPr>
            <p:ph type="body" idx="5"/>
          </p:nvPr>
        </p:nvSpPr>
        <p:spPr>
          <a:xfrm>
            <a:off x="718073" y="5370300"/>
            <a:ext cx="1906255" cy="382184"/>
          </a:xfrm>
        </p:spPr>
        <p:txBody>
          <a:bodyPr/>
          <a:lstStyle/>
          <a:p>
            <a:pPr marL="0" lvl="1" indent="0">
              <a:spcBef>
                <a:spcPts val="0"/>
              </a:spcBef>
              <a:buClr>
                <a:schemeClr val="tx2"/>
              </a:buClr>
              <a:buSzPct val="100000"/>
              <a:buNone/>
            </a:pPr>
            <a:r>
              <a:rPr lang="en-US" sz="2400" dirty="0">
                <a:latin typeface="+mn-lt"/>
              </a:rPr>
              <a:t>containing </a:t>
            </a:r>
            <a:r>
              <a:rPr lang="en-US" sz="2400" dirty="0" smtClean="0">
                <a:latin typeface="+mn-lt"/>
              </a:rPr>
              <a:t>the</a:t>
            </a:r>
            <a:endParaRPr lang="en-US" dirty="0">
              <a:latin typeface="+mn-lt"/>
            </a:endParaRPr>
          </a:p>
        </p:txBody>
      </p:sp>
      <p:graphicFrame>
        <p:nvGraphicFramePr>
          <p:cNvPr id="16" name="Object 15" descr="R A N D left parenthesis right parenthesis"/>
          <p:cNvGraphicFramePr>
            <a:graphicFrameLocks noChangeAspect="1"/>
          </p:cNvGraphicFramePr>
          <p:nvPr>
            <p:extLst>
              <p:ext uri="{D42A27DB-BD31-4B8C-83A1-F6EECF244321}">
                <p14:modId xmlns:p14="http://schemas.microsoft.com/office/powerpoint/2010/main" val="1580914775"/>
              </p:ext>
            </p:extLst>
          </p:nvPr>
        </p:nvGraphicFramePr>
        <p:xfrm>
          <a:off x="2706624" y="5415172"/>
          <a:ext cx="1117600" cy="355600"/>
        </p:xfrm>
        <a:graphic>
          <a:graphicData uri="http://schemas.openxmlformats.org/presentationml/2006/ole">
            <mc:AlternateContent xmlns:mc="http://schemas.openxmlformats.org/markup-compatibility/2006">
              <mc:Choice xmlns:v="urn:schemas-microsoft-com:vml" Requires="v">
                <p:oleObj spid="_x0000_s10760" name="Equation" r:id="rId5" imgW="1117440" imgH="355320" progId="Equation.DSMT4">
                  <p:embed/>
                </p:oleObj>
              </mc:Choice>
              <mc:Fallback>
                <p:oleObj name="Equation" r:id="rId5" imgW="1117440" imgH="355320" progId="Equation.DSMT4">
                  <p:embed/>
                  <p:pic>
                    <p:nvPicPr>
                      <p:cNvPr id="15" name="Object 14"/>
                      <p:cNvPicPr/>
                      <p:nvPr/>
                    </p:nvPicPr>
                    <p:blipFill>
                      <a:blip r:embed="rId4"/>
                      <a:stretch>
                        <a:fillRect/>
                      </a:stretch>
                    </p:blipFill>
                    <p:spPr>
                      <a:xfrm>
                        <a:off x="2706624" y="5415172"/>
                        <a:ext cx="1117600" cy="355600"/>
                      </a:xfrm>
                      <a:prstGeom prst="rect">
                        <a:avLst/>
                      </a:prstGeom>
                    </p:spPr>
                  </p:pic>
                </p:oleObj>
              </mc:Fallback>
            </mc:AlternateContent>
          </a:graphicData>
        </a:graphic>
      </p:graphicFrame>
      <p:sp>
        <p:nvSpPr>
          <p:cNvPr id="6" name="Text Placeholder 5"/>
          <p:cNvSpPr>
            <a:spLocks noGrp="1"/>
          </p:cNvSpPr>
          <p:nvPr>
            <p:ph type="body" idx="6"/>
          </p:nvPr>
        </p:nvSpPr>
        <p:spPr>
          <a:xfrm>
            <a:off x="3914503" y="5370300"/>
            <a:ext cx="1716024" cy="345735"/>
          </a:xfrm>
        </p:spPr>
        <p:txBody>
          <a:bodyPr/>
          <a:lstStyle/>
          <a:p>
            <a:pPr marL="0" lvl="1" indent="0">
              <a:spcBef>
                <a:spcPts val="0"/>
              </a:spcBef>
              <a:buClr>
                <a:schemeClr val="tx2"/>
              </a:buClr>
              <a:buSzPct val="100000"/>
              <a:buNone/>
            </a:pPr>
            <a:r>
              <a:rPr lang="en-US" sz="2400" dirty="0">
                <a:latin typeface="+mn-lt"/>
              </a:rPr>
              <a:t>function </a:t>
            </a:r>
            <a:r>
              <a:rPr lang="en-US" sz="2400" dirty="0" smtClean="0">
                <a:latin typeface="+mn-lt"/>
              </a:rPr>
              <a:t>will</a:t>
            </a:r>
            <a:endParaRPr lang="en-US" dirty="0">
              <a:latin typeface="+mn-lt"/>
            </a:endParaRPr>
          </a:p>
        </p:txBody>
      </p:sp>
      <p:sp>
        <p:nvSpPr>
          <p:cNvPr id="7" name="Text Placeholder 6"/>
          <p:cNvSpPr>
            <a:spLocks noGrp="1"/>
          </p:cNvSpPr>
          <p:nvPr>
            <p:ph type="body" idx="7"/>
          </p:nvPr>
        </p:nvSpPr>
        <p:spPr>
          <a:xfrm>
            <a:off x="727217" y="5809772"/>
            <a:ext cx="1344168" cy="416878"/>
          </a:xfrm>
        </p:spPr>
        <p:txBody>
          <a:bodyPr/>
          <a:lstStyle/>
          <a:p>
            <a:pPr marL="0" lvl="1" indent="0">
              <a:spcBef>
                <a:spcPts val="0"/>
              </a:spcBef>
              <a:buClr>
                <a:schemeClr val="tx2"/>
              </a:buClr>
              <a:buSzPct val="100000"/>
              <a:buNone/>
            </a:pPr>
            <a:r>
              <a:rPr lang="en-US" sz="2400" dirty="0">
                <a:latin typeface="+mn-lt"/>
              </a:rPr>
              <a:t>change.</a:t>
            </a:r>
            <a:endParaRPr lang="en-US" dirty="0">
              <a:latin typeface="+mn-lt"/>
            </a:endParaRPr>
          </a:p>
        </p:txBody>
      </p:sp>
      <p:pic>
        <p:nvPicPr>
          <p:cNvPr id="11" name="Picture 10" descr="An Excel spreadsheet is titled, random numbers. A table has 10 rows and 2 columns. The columns have the following headings from left to right. Sample and random number. The row entries are as follows. Row 1. 1, 0.326510048. Row 2. 2, 0.743390121. Row 3. 3, 0.801687688. Row 4. 4, 0.804777187. Row 5. 5, 0.848401291. Row 6. 6, 0.614517898. Row 7. 7, 0.452136913. Row 8. 8, 0.600374163. Row 9. 9, 0.533963502. Row 10. 10, 0.6381124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8855" y="2638697"/>
            <a:ext cx="2444496" cy="3188208"/>
          </a:xfrm>
          <a:prstGeom prst="rect">
            <a:avLst/>
          </a:prstGeom>
        </p:spPr>
      </p:pic>
    </p:spTree>
    <p:extLst>
      <p:ext uri="{BB962C8B-B14F-4D97-AF65-F5344CB8AC3E}">
        <p14:creationId xmlns:p14="http://schemas.microsoft.com/office/powerpoint/2010/main" val="2819230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Project Management</a:t>
            </a:r>
            <a:endParaRPr lang="en-US" dirty="0">
              <a:latin typeface="+mj-lt"/>
            </a:endParaRPr>
          </a:p>
        </p:txBody>
      </p:sp>
      <p:sp>
        <p:nvSpPr>
          <p:cNvPr id="3" name="Content placeholder 2"/>
          <p:cNvSpPr>
            <a:spLocks noGrp="1"/>
          </p:cNvSpPr>
          <p:nvPr>
            <p:ph type="body" idx="1"/>
          </p:nvPr>
        </p:nvSpPr>
        <p:spPr>
          <a:xfrm>
            <a:off x="457200" y="1600201"/>
            <a:ext cx="7903029" cy="1737359"/>
          </a:xfrm>
        </p:spPr>
        <p:txBody>
          <a:bodyPr/>
          <a:lstStyle/>
          <a:p>
            <a:pPr marL="256032" indent="-256032">
              <a:buSzPct val="100000"/>
            </a:pPr>
            <a:r>
              <a:rPr lang="en-US" sz="2000" dirty="0" smtClean="0">
                <a:latin typeface="+mn-lt"/>
              </a:rPr>
              <a:t>For </a:t>
            </a:r>
            <a:r>
              <a:rPr lang="en-US" sz="2000" dirty="0">
                <a:latin typeface="+mn-lt"/>
              </a:rPr>
              <a:t>many real projects, activity times are </a:t>
            </a:r>
            <a:r>
              <a:rPr lang="en-US" sz="2000" dirty="0" smtClean="0">
                <a:latin typeface="+mn-lt"/>
              </a:rPr>
              <a:t>random variables</a:t>
            </a:r>
            <a:r>
              <a:rPr lang="en-US" sz="2000" dirty="0">
                <a:latin typeface="+mn-lt"/>
              </a:rPr>
              <a:t>. In most cases, times must be estimated judgmentally, so we often assume </a:t>
            </a:r>
            <a:r>
              <a:rPr lang="en-US" sz="2000" dirty="0" smtClean="0">
                <a:latin typeface="+mn-lt"/>
              </a:rPr>
              <a:t>that they </a:t>
            </a:r>
            <a:r>
              <a:rPr lang="en-US" sz="2000" dirty="0">
                <a:latin typeface="+mn-lt"/>
              </a:rPr>
              <a:t>have a triangular distribution</a:t>
            </a:r>
            <a:r>
              <a:rPr lang="en-US" sz="2000" dirty="0" smtClean="0">
                <a:latin typeface="+mn-lt"/>
              </a:rPr>
              <a:t>.</a:t>
            </a:r>
          </a:p>
          <a:p>
            <a:pPr marL="256032" indent="-256032">
              <a:buSzPct val="100000"/>
            </a:pPr>
            <a:r>
              <a:rPr lang="en-US" sz="2000" dirty="0" smtClean="0">
                <a:latin typeface="+mn-lt"/>
              </a:rPr>
              <a:t>Portion of Table 12.1 with uncertain activity times:</a:t>
            </a:r>
            <a:endParaRPr lang="en-US" sz="2000"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909665945"/>
              </p:ext>
            </p:extLst>
          </p:nvPr>
        </p:nvGraphicFramePr>
        <p:xfrm>
          <a:off x="457200" y="3544824"/>
          <a:ext cx="8183880" cy="2682240"/>
        </p:xfrm>
        <a:graphic>
          <a:graphicData uri="http://schemas.openxmlformats.org/drawingml/2006/table">
            <a:tbl>
              <a:tblPr firstRow="1" bandRow="1">
                <a:tableStyleId>{5940675A-B579-460E-94D1-54222C63F5DA}</a:tableStyleId>
              </a:tblPr>
              <a:tblGrid>
                <a:gridCol w="2362200">
                  <a:extLst>
                    <a:ext uri="{9D8B030D-6E8A-4147-A177-3AD203B41FA5}">
                      <a16:colId xmlns:a16="http://schemas.microsoft.com/office/drawing/2014/main" val="1929578953"/>
                    </a:ext>
                  </a:extLst>
                </a:gridCol>
                <a:gridCol w="1295400">
                  <a:extLst>
                    <a:ext uri="{9D8B030D-6E8A-4147-A177-3AD203B41FA5}">
                      <a16:colId xmlns:a16="http://schemas.microsoft.com/office/drawing/2014/main" val="782515237"/>
                    </a:ext>
                  </a:extLst>
                </a:gridCol>
                <a:gridCol w="1591056">
                  <a:extLst>
                    <a:ext uri="{9D8B030D-6E8A-4147-A177-3AD203B41FA5}">
                      <a16:colId xmlns:a16="http://schemas.microsoft.com/office/drawing/2014/main" val="1606644102"/>
                    </a:ext>
                  </a:extLst>
                </a:gridCol>
                <a:gridCol w="1517904">
                  <a:extLst>
                    <a:ext uri="{9D8B030D-6E8A-4147-A177-3AD203B41FA5}">
                      <a16:colId xmlns:a16="http://schemas.microsoft.com/office/drawing/2014/main" val="1724378744"/>
                    </a:ext>
                  </a:extLst>
                </a:gridCol>
                <a:gridCol w="1417320">
                  <a:extLst>
                    <a:ext uri="{9D8B030D-6E8A-4147-A177-3AD203B41FA5}">
                      <a16:colId xmlns:a16="http://schemas.microsoft.com/office/drawing/2014/main" val="2882868699"/>
                    </a:ext>
                  </a:extLst>
                </a:gridCol>
              </a:tblGrid>
              <a:tr h="395224">
                <a:tc>
                  <a:txBody>
                    <a:bodyPr/>
                    <a:lstStyle/>
                    <a:p>
                      <a:r>
                        <a:rPr lang="en-US" sz="1400" b="0" i="0" u="none" strike="noStrike" cap="none" baseline="0" dirty="0" smtClean="0">
                          <a:solidFill>
                            <a:schemeClr val="tx1"/>
                          </a:solidFill>
                          <a:latin typeface="+mn-lt"/>
                          <a:ea typeface="+mn-ea"/>
                          <a:cs typeface="+mn-cs"/>
                          <a:sym typeface="Arial"/>
                        </a:rPr>
                        <a:t>Activity</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Predecessors</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Minimum Time</a:t>
                      </a:r>
                    </a:p>
                    <a:p>
                      <a:r>
                        <a:rPr lang="en-US" sz="1400" b="0" i="0" u="none" strike="noStrike" cap="none" baseline="0" dirty="0" smtClean="0">
                          <a:solidFill>
                            <a:schemeClr val="tx1"/>
                          </a:solidFill>
                          <a:latin typeface="+mn-lt"/>
                          <a:ea typeface="+mn-ea"/>
                          <a:cs typeface="+mn-cs"/>
                          <a:sym typeface="Arial"/>
                        </a:rPr>
                        <a:t>(days)</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Most Likely Time</a:t>
                      </a:r>
                    </a:p>
                    <a:p>
                      <a:r>
                        <a:rPr lang="en-US" sz="1400" b="0" i="0" u="none" strike="noStrike" cap="none" baseline="0" dirty="0" smtClean="0">
                          <a:solidFill>
                            <a:schemeClr val="tx1"/>
                          </a:solidFill>
                          <a:latin typeface="+mn-lt"/>
                          <a:ea typeface="+mn-ea"/>
                          <a:cs typeface="+mn-cs"/>
                          <a:sym typeface="Arial"/>
                        </a:rPr>
                        <a:t>(days)</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Maximum Time</a:t>
                      </a:r>
                    </a:p>
                    <a:p>
                      <a:r>
                        <a:rPr lang="en-US" sz="1400" b="0" i="0" u="none" strike="noStrike" cap="none" baseline="0" dirty="0" smtClean="0">
                          <a:solidFill>
                            <a:schemeClr val="tx1"/>
                          </a:solidFill>
                          <a:latin typeface="+mn-lt"/>
                          <a:ea typeface="+mn-ea"/>
                          <a:cs typeface="+mn-cs"/>
                          <a:sym typeface="Arial"/>
                        </a:rPr>
                        <a:t>(days)</a:t>
                      </a:r>
                      <a:endParaRPr lang="en-US" dirty="0"/>
                    </a:p>
                  </a:txBody>
                  <a:tcPr/>
                </a:tc>
                <a:extLst>
                  <a:ext uri="{0D108BD9-81ED-4DB2-BD59-A6C34878D82A}">
                    <a16:rowId xmlns:a16="http://schemas.microsoft.com/office/drawing/2014/main" val="631234465"/>
                  </a:ext>
                </a:extLst>
              </a:tr>
              <a:tr h="325120">
                <a:tc>
                  <a:txBody>
                    <a:bodyPr/>
                    <a:lstStyle/>
                    <a:p>
                      <a:r>
                        <a:rPr lang="en-US" sz="1400" b="0" i="0" u="none" strike="noStrike" cap="none" baseline="0" dirty="0" smtClean="0">
                          <a:solidFill>
                            <a:schemeClr val="tx1"/>
                          </a:solidFill>
                          <a:latin typeface="+mn-lt"/>
                          <a:ea typeface="+mn-ea"/>
                          <a:cs typeface="+mn-cs"/>
                          <a:sym typeface="Arial"/>
                        </a:rPr>
                        <a:t>A Select steering committee</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15</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15</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15</a:t>
                      </a:r>
                      <a:endParaRPr lang="en-US" dirty="0"/>
                    </a:p>
                  </a:txBody>
                  <a:tcPr/>
                </a:tc>
                <a:extLst>
                  <a:ext uri="{0D108BD9-81ED-4DB2-BD59-A6C34878D82A}">
                    <a16:rowId xmlns:a16="http://schemas.microsoft.com/office/drawing/2014/main" val="1285049902"/>
                  </a:ext>
                </a:extLst>
              </a:tr>
              <a:tr h="181864">
                <a:tc>
                  <a:txBody>
                    <a:bodyPr/>
                    <a:lstStyle/>
                    <a:p>
                      <a:r>
                        <a:rPr lang="en-US" sz="1400" b="0" i="0" u="none" strike="noStrike" cap="none" baseline="0" dirty="0" smtClean="0">
                          <a:solidFill>
                            <a:schemeClr val="tx1"/>
                          </a:solidFill>
                          <a:latin typeface="+mn-lt"/>
                          <a:ea typeface="+mn-ea"/>
                          <a:cs typeface="+mn-cs"/>
                          <a:sym typeface="Arial"/>
                        </a:rPr>
                        <a:t>B Develop requirements list</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40</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45</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60</a:t>
                      </a:r>
                      <a:endParaRPr lang="en-US" dirty="0"/>
                    </a:p>
                  </a:txBody>
                  <a:tcPr/>
                </a:tc>
                <a:extLst>
                  <a:ext uri="{0D108BD9-81ED-4DB2-BD59-A6C34878D82A}">
                    <a16:rowId xmlns:a16="http://schemas.microsoft.com/office/drawing/2014/main" val="1557936992"/>
                  </a:ext>
                </a:extLst>
              </a:tr>
              <a:tr h="379984">
                <a:tc>
                  <a:txBody>
                    <a:bodyPr/>
                    <a:lstStyle/>
                    <a:p>
                      <a:r>
                        <a:rPr lang="en-US" sz="1400" b="0" i="0" u="none" strike="noStrike" cap="none" baseline="0" dirty="0" smtClean="0">
                          <a:solidFill>
                            <a:schemeClr val="tx1"/>
                          </a:solidFill>
                          <a:latin typeface="+mn-lt"/>
                          <a:ea typeface="+mn-ea"/>
                          <a:cs typeface="+mn-cs"/>
                          <a:sym typeface="Arial"/>
                        </a:rPr>
                        <a:t>C Develop system size estimates</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a:t>
                      </a:r>
                      <a:endParaRPr lang="en-US" dirty="0"/>
                    </a:p>
                  </a:txBody>
                  <a:tcPr/>
                </a:tc>
                <a:tc>
                  <a:txBody>
                    <a:bodyPr/>
                    <a:lstStyle/>
                    <a:p>
                      <a:r>
                        <a:rPr lang="en-US" dirty="0" smtClean="0"/>
                        <a:t>10</a:t>
                      </a:r>
                      <a:endParaRPr lang="en-US" dirty="0"/>
                    </a:p>
                  </a:txBody>
                  <a:tcPr/>
                </a:tc>
                <a:tc>
                  <a:txBody>
                    <a:bodyPr/>
                    <a:lstStyle/>
                    <a:p>
                      <a:r>
                        <a:rPr lang="en-US" dirty="0" smtClean="0"/>
                        <a:t>14</a:t>
                      </a:r>
                      <a:endParaRPr lang="en-US" dirty="0"/>
                    </a:p>
                  </a:txBody>
                  <a:tcPr/>
                </a:tc>
                <a:tc>
                  <a:txBody>
                    <a:bodyPr/>
                    <a:lstStyle/>
                    <a:p>
                      <a:r>
                        <a:rPr lang="en-US" dirty="0" smtClean="0"/>
                        <a:t>30</a:t>
                      </a:r>
                      <a:endParaRPr lang="en-US" dirty="0"/>
                    </a:p>
                  </a:txBody>
                  <a:tcPr/>
                </a:tc>
                <a:extLst>
                  <a:ext uri="{0D108BD9-81ED-4DB2-BD59-A6C34878D82A}">
                    <a16:rowId xmlns:a16="http://schemas.microsoft.com/office/drawing/2014/main" val="2144682598"/>
                  </a:ext>
                </a:extLst>
              </a:tr>
              <a:tr h="245872">
                <a:tc>
                  <a:txBody>
                    <a:bodyPr/>
                    <a:lstStyle/>
                    <a:p>
                      <a:r>
                        <a:rPr lang="en-US" sz="1400" b="0" i="0" u="none" strike="noStrike" cap="none" baseline="0" dirty="0" smtClean="0">
                          <a:solidFill>
                            <a:schemeClr val="tx1"/>
                          </a:solidFill>
                          <a:latin typeface="+mn-lt"/>
                          <a:ea typeface="+mn-ea"/>
                          <a:cs typeface="+mn-cs"/>
                          <a:sym typeface="Arial"/>
                        </a:rPr>
                        <a:t>D Determine prospective vendors</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5</a:t>
                      </a:r>
                      <a:endParaRPr lang="en-US" dirty="0"/>
                    </a:p>
                  </a:txBody>
                  <a:tcPr/>
                </a:tc>
                <a:extLst>
                  <a:ext uri="{0D108BD9-81ED-4DB2-BD59-A6C34878D82A}">
                    <a16:rowId xmlns:a16="http://schemas.microsoft.com/office/drawing/2014/main" val="2722518621"/>
                  </a:ext>
                </a:extLst>
              </a:tr>
              <a:tr h="157480">
                <a:tc>
                  <a:txBody>
                    <a:bodyPr/>
                    <a:lstStyle/>
                    <a:p>
                      <a:r>
                        <a:rPr lang="en-US" sz="1400" b="0" i="0" u="none" strike="noStrike" cap="none" baseline="0" dirty="0" smtClean="0">
                          <a:solidFill>
                            <a:schemeClr val="tx1"/>
                          </a:solidFill>
                          <a:latin typeface="+mn-lt"/>
                          <a:ea typeface="+mn-ea"/>
                          <a:cs typeface="+mn-cs"/>
                          <a:sym typeface="Arial"/>
                        </a:rPr>
                        <a:t>E Form evaluation team</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A</a:t>
                      </a:r>
                      <a:endParaRPr lang="en-US" dirty="0"/>
                    </a:p>
                  </a:txBody>
                  <a:tcPr/>
                </a:tc>
                <a:tc>
                  <a:txBody>
                    <a:bodyPr/>
                    <a:lstStyle/>
                    <a:p>
                      <a:r>
                        <a:rPr lang="en-US" dirty="0" smtClean="0"/>
                        <a:t>5</a:t>
                      </a:r>
                      <a:endParaRPr lang="en-US" dirty="0"/>
                    </a:p>
                  </a:txBody>
                  <a:tcPr/>
                </a:tc>
                <a:tc>
                  <a:txBody>
                    <a:bodyPr/>
                    <a:lstStyle/>
                    <a:p>
                      <a:r>
                        <a:rPr lang="en-US" dirty="0" smtClean="0"/>
                        <a:t>7</a:t>
                      </a:r>
                      <a:endParaRPr lang="en-US" dirty="0"/>
                    </a:p>
                  </a:txBody>
                  <a:tcPr/>
                </a:tc>
                <a:tc>
                  <a:txBody>
                    <a:bodyPr/>
                    <a:lstStyle/>
                    <a:p>
                      <a:r>
                        <a:rPr lang="en-US" dirty="0" smtClean="0"/>
                        <a:t>9</a:t>
                      </a:r>
                      <a:endParaRPr lang="en-US" dirty="0"/>
                    </a:p>
                  </a:txBody>
                  <a:tcPr/>
                </a:tc>
                <a:extLst>
                  <a:ext uri="{0D108BD9-81ED-4DB2-BD59-A6C34878D82A}">
                    <a16:rowId xmlns:a16="http://schemas.microsoft.com/office/drawing/2014/main" val="3062180277"/>
                  </a:ext>
                </a:extLst>
              </a:tr>
            </a:tbl>
          </a:graphicData>
        </a:graphic>
      </p:graphicFrame>
    </p:spTree>
    <p:extLst>
      <p:ext uri="{BB962C8B-B14F-4D97-AF65-F5344CB8AC3E}">
        <p14:creationId xmlns:p14="http://schemas.microsoft.com/office/powerpoint/2010/main" val="557244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9184"/>
            <a:ext cx="8229600" cy="1066800"/>
          </a:xfrm>
        </p:spPr>
        <p:txBody>
          <a:bodyPr/>
          <a:lstStyle/>
          <a:p>
            <a:r>
              <a:rPr lang="en-US" sz="3200" dirty="0" smtClean="0">
                <a:latin typeface="+mj-lt"/>
              </a:rPr>
              <a:t>Example 12.16: A Spreadsheet Simulation Model for Project Management </a:t>
            </a:r>
            <a:r>
              <a:rPr lang="en-US" sz="2000" b="0" dirty="0" smtClean="0">
                <a:latin typeface="+mj-lt"/>
              </a:rPr>
              <a:t>(1 of 2)</a:t>
            </a:r>
            <a:endParaRPr lang="en-US" sz="2000" b="0" dirty="0">
              <a:latin typeface="+mj-lt"/>
            </a:endParaRPr>
          </a:p>
        </p:txBody>
      </p:sp>
      <p:pic>
        <p:nvPicPr>
          <p:cNvPr id="3" name="Picture 2" descr="A spreadsheet has 4 tables for Becker consulting project management simulation model. The first table has 17 rows and 12 columns. The columns have the following headings from left to right. Activity, minimum time, a, most likely time, c, maximum time, b, mean, activity time, in triangular, early start, early finish, latest start, latest finish, slack, and on critical path. The row entries are as follows. Row 1. A, 15, 15, 15, 15.00, 15.100, 0.00, 15.00, 19.65, 34.65, 19.65, blank. Row 2. B, 40, 45, 60, 48.33, 42.98, 0.00, 42.96, 0.00, 42.98, 0.00, yes. Row 3. C, 10, 14, 30, 18.00, 17.93, 0.00, 17.93, 25.05, 42.98, 25.05, blank. Row 4. D, 2, 3, 5, 3.33, 2.34, 0.00, 2.34, 40.64, 42.98, 40.64, blank. Row 5. E, 5, 7, 9, 7.00, 8.33, 15.00, 23.33, 34.65, 42.98, 19.65, blank. Row 6. F, 4, 5, 8, 5.67, 6.01, 42.98, 48.99, 42.98, 48.99, 0.00, yes. Row 7. G, 1, 1, 1, 1.00, 1.00, 48.99, 49.99, 48.99, 49.99, 0.00, yes. Row 8. H, 25, 30, 50, 35.00, 32.54, 49.99, 82.53, 49.99, 82.53, 0.00, yes. Row 9. I, 3, 5, 10, 6.00, 7.29, 82.53, 89.82, 82.53, 89.82, 0.00, yes. Row 10. J, 3, 7, 10, 6.67, 8.20, 89.82, 98.01, 116.21, 124.41, 26.40, blank. Row 11. K, 20, 30, 45, 31.67, 34.59, 89.82, 124.41, 89.82, 124.41, 0.00, yes. Row 12. L, 3, 4, 5, 4.00, 4.10, 89.82, 93.91, 120.31, 124.41, 30.49, blank. Row 13. M, 3, 3, 3, 3.00, 3.00, 124.41, 127.41, 124.41, 127.41, 0.00, yes. Row 14. N, 10, 13, 20, 14.33, 12.34, 127.41, 139.75, 129.33, 141.67, 1.92, blank. Row 15. O, 10, 14, 28, 17.33, 14.26, 127.41, 141.67, 127.41, 141.67, 0.00, yes. Row 16. P, 2, 2, 2, 2.00, 2.00, 141.67, 143.67, 141.67, 143.67, 0.00, yes. Row 17. Q, 5, 5, 5, 5.00, 5.00, 143.67, 148.67, 143.67, 148.67, 0.00, yes. The values, 42.98, 17.93, 2.34, 8.33, 6.01, 32.54, 7.29, 8.20, 34.59, 4.10, 12.34, and 14.26, in the column activity time are highlighted. Project completion time = 148.67. The second table is to determine triangular random variates for activity B. The table has 6 columns and 1 row. The column headings are as follows from left to right. A, b, c, r, f of c, and triangular random variate. The row entries are as follows. Row 1. 40.00, 60.00, 45.00, 0.089, 0.2500, 42.98. The value 42.98 is highlighted. The third table is to determine triangular random variates from activity C. The table has 6 columns and 1 row. The column headings are as follows from left to right. A, b, c, r, f of c, and triangular random variate. The row entries are as follows. Row 1. 10.00, 30.00, 14.00, 0.545, 0.2000, 17.93. The value 17.93 is highlighted. The fourth table is for activity D. A table has 1 row and 2 columns. The column headers are as follows. A and b. The row entries are as follows. Row 1. 2.00, 5.00."/>
          <p:cNvPicPr>
            <a:picLocks noChangeAspect="1"/>
          </p:cNvPicPr>
          <p:nvPr/>
        </p:nvPicPr>
        <p:blipFill>
          <a:blip r:embed="rId2"/>
          <a:stretch>
            <a:fillRect/>
          </a:stretch>
        </p:blipFill>
        <p:spPr>
          <a:xfrm>
            <a:off x="584317" y="2226321"/>
            <a:ext cx="7975367" cy="2405357"/>
          </a:xfrm>
          <a:prstGeom prst="rect">
            <a:avLst/>
          </a:prstGeom>
        </p:spPr>
      </p:pic>
    </p:spTree>
    <p:extLst>
      <p:ext uri="{BB962C8B-B14F-4D97-AF65-F5344CB8AC3E}">
        <p14:creationId xmlns:p14="http://schemas.microsoft.com/office/powerpoint/2010/main" val="1101614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Example 12.16: A Spreadsheet Simulation Model for Project Management </a:t>
            </a:r>
            <a:r>
              <a:rPr lang="en-US" sz="2000" b="0" dirty="0" smtClean="0">
                <a:latin typeface="+mj-lt"/>
              </a:rPr>
              <a:t>(2 </a:t>
            </a:r>
            <a:r>
              <a:rPr lang="en-US" sz="2000" b="0" dirty="0">
                <a:latin typeface="+mj-lt"/>
              </a:rPr>
              <a:t>of 2)</a:t>
            </a:r>
            <a:endParaRPr lang="en-US" sz="2000" dirty="0">
              <a:latin typeface="+mj-lt"/>
            </a:endParaRPr>
          </a:p>
        </p:txBody>
      </p:sp>
      <p:sp>
        <p:nvSpPr>
          <p:cNvPr id="3" name="Content placeholder 2"/>
          <p:cNvSpPr>
            <a:spLocks noGrp="1"/>
          </p:cNvSpPr>
          <p:nvPr>
            <p:ph type="body" idx="1"/>
          </p:nvPr>
        </p:nvSpPr>
        <p:spPr>
          <a:xfrm>
            <a:off x="457200" y="1600201"/>
            <a:ext cx="8229600" cy="649224"/>
          </a:xfrm>
        </p:spPr>
        <p:txBody>
          <a:bodyPr/>
          <a:lstStyle/>
          <a:p>
            <a:pPr marL="256032" indent="-256032">
              <a:buSzPct val="100000"/>
            </a:pPr>
            <a:r>
              <a:rPr lang="en-US" sz="2400" dirty="0" smtClean="0">
                <a:latin typeface="+mn-lt"/>
              </a:rPr>
              <a:t>Simulation results for project completion time</a:t>
            </a:r>
            <a:endParaRPr lang="en-US" sz="2400" dirty="0">
              <a:latin typeface="+mn-lt"/>
            </a:endParaRPr>
          </a:p>
        </p:txBody>
      </p:sp>
      <p:pic>
        <p:nvPicPr>
          <p:cNvPr id="4" name="Picture 3" descr="A spreadsheet displays the simulation results in 2 tables and a histogram. The first table titled, summary statistics, has 4 columns and 1 row. The column headings are as follows from left to right. Average, standard deviation, minimum, and maximum. The row entry is as follows. Row 1. 155.56, 9.27, 125.81, 183.37. The second table titled, frequency distribution, has 9 rows and 3 columns. The columns have the following headings from left to right. Upper cell limit, cumulative frequency, and frequency. The row entries are as follows. Row 1. 120, 0, 0. Row 2. 130, 1, 1. Row 3. 140, 21, 20. Row 4. 150, 145, 124. Row 5. 160, 351, 206. Row 6. 170, 463, 112. Row 7. 180, 498, 35. Row 8. 190, 500, 2. Row 9. 200, 500, 0. The entries in this table are represented in the histogram. In the histogram, the vertical axis plots frequency values from 50 to 250 in increments of 50, and the horizontal axis plots bin values from 120 to 200 in increments of 10. "/>
          <p:cNvPicPr>
            <a:picLocks noChangeAspect="1"/>
          </p:cNvPicPr>
          <p:nvPr/>
        </p:nvPicPr>
        <p:blipFill>
          <a:blip r:embed="rId2"/>
          <a:stretch>
            <a:fillRect/>
          </a:stretch>
        </p:blipFill>
        <p:spPr>
          <a:xfrm>
            <a:off x="657484" y="2505042"/>
            <a:ext cx="7609575" cy="3164653"/>
          </a:xfrm>
          <a:prstGeom prst="rect">
            <a:avLst/>
          </a:prstGeom>
        </p:spPr>
      </p:pic>
    </p:spTree>
    <p:extLst>
      <p:ext uri="{BB962C8B-B14F-4D97-AF65-F5344CB8AC3E}">
        <p14:creationId xmlns:p14="http://schemas.microsoft.com/office/powerpoint/2010/main" val="975358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Dynamic Systems Simulation</a:t>
            </a:r>
            <a:endParaRPr lang="en-US" dirty="0">
              <a:latin typeface="+mj-lt"/>
            </a:endParaRPr>
          </a:p>
        </p:txBody>
      </p:sp>
      <p:sp>
        <p:nvSpPr>
          <p:cNvPr id="3" name="Content placeholder 2"/>
          <p:cNvSpPr>
            <a:spLocks noGrp="1"/>
          </p:cNvSpPr>
          <p:nvPr>
            <p:ph type="body" idx="1"/>
          </p:nvPr>
        </p:nvSpPr>
        <p:spPr/>
        <p:txBody>
          <a:bodyPr/>
          <a:lstStyle/>
          <a:p>
            <a:pPr marL="256032" indent="-256032">
              <a:buSzPct val="100000"/>
            </a:pPr>
            <a:r>
              <a:rPr lang="en-US" sz="2400" dirty="0" smtClean="0">
                <a:latin typeface="+mn-lt"/>
              </a:rPr>
              <a:t>Dynamic </a:t>
            </a:r>
            <a:r>
              <a:rPr lang="en-US" sz="2400" dirty="0">
                <a:latin typeface="+mn-lt"/>
              </a:rPr>
              <a:t>systems involve processes that consist of interacting events occurring </a:t>
            </a:r>
            <a:r>
              <a:rPr lang="en-US" sz="2400" dirty="0" smtClean="0">
                <a:latin typeface="+mn-lt"/>
              </a:rPr>
              <a:t>over time.</a:t>
            </a:r>
          </a:p>
          <a:p>
            <a:pPr marL="740664" lvl="1" indent="-283464">
              <a:buSzPct val="100000"/>
            </a:pPr>
            <a:r>
              <a:rPr lang="en-US" sz="2400" dirty="0" smtClean="0">
                <a:latin typeface="+mn-lt"/>
              </a:rPr>
              <a:t>Waiting line systems</a:t>
            </a:r>
          </a:p>
          <a:p>
            <a:pPr marL="740664" lvl="1" indent="-283464">
              <a:buSzPct val="100000"/>
            </a:pPr>
            <a:r>
              <a:rPr lang="en-US" sz="2400" dirty="0" smtClean="0">
                <a:latin typeface="+mn-lt"/>
              </a:rPr>
              <a:t>Inventory management systems</a:t>
            </a:r>
          </a:p>
          <a:p>
            <a:pPr marL="740664" lvl="1" indent="-283464">
              <a:buSzPct val="100000"/>
            </a:pPr>
            <a:r>
              <a:rPr lang="en-US" sz="2400" dirty="0" smtClean="0">
                <a:latin typeface="+mn-lt"/>
              </a:rPr>
              <a:t>Production systems</a:t>
            </a:r>
          </a:p>
          <a:p>
            <a:pPr marL="256032" indent="-256032">
              <a:buSzPct val="100000"/>
            </a:pPr>
            <a:r>
              <a:rPr lang="en-US" sz="2400" dirty="0" smtClean="0">
                <a:latin typeface="+mn-lt"/>
              </a:rPr>
              <a:t>Dynamic </a:t>
            </a:r>
            <a:r>
              <a:rPr lang="en-US" sz="2400" dirty="0">
                <a:latin typeface="+mn-lt"/>
              </a:rPr>
              <a:t>system simulation models allow us to draw conclusions about the </a:t>
            </a:r>
            <a:r>
              <a:rPr lang="en-US" sz="2400" dirty="0" smtClean="0">
                <a:latin typeface="+mn-lt"/>
              </a:rPr>
              <a:t>behavior of </a:t>
            </a:r>
            <a:r>
              <a:rPr lang="en-US" sz="2400" dirty="0">
                <a:latin typeface="+mn-lt"/>
              </a:rPr>
              <a:t>a real system by studying the behavior of a model of the </a:t>
            </a:r>
            <a:r>
              <a:rPr lang="en-US" sz="2400" dirty="0" smtClean="0">
                <a:latin typeface="+mn-lt"/>
              </a:rPr>
              <a:t>system.</a:t>
            </a:r>
            <a:endParaRPr lang="en-US" sz="2400" dirty="0">
              <a:latin typeface="+mn-lt"/>
            </a:endParaRPr>
          </a:p>
        </p:txBody>
      </p:sp>
    </p:spTree>
    <p:extLst>
      <p:ext uri="{BB962C8B-B14F-4D97-AF65-F5344CB8AC3E}">
        <p14:creationId xmlns:p14="http://schemas.microsoft.com/office/powerpoint/2010/main" val="2055754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Modeling Dynamic Systems</a:t>
            </a:r>
            <a:endParaRPr lang="en-US" dirty="0">
              <a:latin typeface="+mj-lt"/>
            </a:endParaRPr>
          </a:p>
        </p:txBody>
      </p:sp>
      <p:sp>
        <p:nvSpPr>
          <p:cNvPr id="3" name="Content placeholder 2"/>
          <p:cNvSpPr>
            <a:spLocks noGrp="1"/>
          </p:cNvSpPr>
          <p:nvPr>
            <p:ph type="body" idx="1"/>
          </p:nvPr>
        </p:nvSpPr>
        <p:spPr/>
        <p:txBody>
          <a:bodyPr/>
          <a:lstStyle/>
          <a:p>
            <a:pPr marL="256032" indent="-256032">
              <a:buSzPct val="100000"/>
            </a:pPr>
            <a:r>
              <a:rPr lang="en-US" sz="2400" dirty="0" smtClean="0">
                <a:latin typeface="+mn-lt"/>
              </a:rPr>
              <a:t>More </a:t>
            </a:r>
            <a:r>
              <a:rPr lang="en-US" sz="2400" dirty="0">
                <a:latin typeface="+mn-lt"/>
              </a:rPr>
              <a:t>difficult than just replicating </a:t>
            </a:r>
            <a:r>
              <a:rPr lang="en-US" sz="2400" dirty="0" smtClean="0">
                <a:latin typeface="+mn-lt"/>
              </a:rPr>
              <a:t>spreadsheets using </a:t>
            </a:r>
            <a:r>
              <a:rPr lang="en-US" sz="2400" dirty="0">
                <a:latin typeface="+mn-lt"/>
              </a:rPr>
              <a:t>Monte Carlo simulation, primarily because the logical sequence of </a:t>
            </a:r>
            <a:r>
              <a:rPr lang="en-US" sz="2400" dirty="0" smtClean="0">
                <a:latin typeface="+mn-lt"/>
              </a:rPr>
              <a:t>events over </a:t>
            </a:r>
            <a:r>
              <a:rPr lang="en-US" sz="2400" dirty="0">
                <a:latin typeface="+mn-lt"/>
              </a:rPr>
              <a:t>time must be explicitly taken into </a:t>
            </a:r>
            <a:r>
              <a:rPr lang="en-US" sz="2400" dirty="0" smtClean="0">
                <a:latin typeface="+mn-lt"/>
              </a:rPr>
              <a:t>account</a:t>
            </a:r>
            <a:endParaRPr lang="en-US" sz="2400" dirty="0">
              <a:latin typeface="+mn-lt"/>
            </a:endParaRPr>
          </a:p>
        </p:txBody>
      </p:sp>
    </p:spTree>
    <p:extLst>
      <p:ext uri="{BB962C8B-B14F-4D97-AF65-F5344CB8AC3E}">
        <p14:creationId xmlns:p14="http://schemas.microsoft.com/office/powerpoint/2010/main" val="417783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mj-lt"/>
              </a:rPr>
              <a:t>Example 12.17: A Production/Inventory Simulation </a:t>
            </a:r>
            <a:r>
              <a:rPr lang="en-US" sz="2000" b="0" dirty="0" smtClean="0">
                <a:latin typeface="+mj-lt"/>
              </a:rPr>
              <a:t>(1 of 4)</a:t>
            </a:r>
            <a:endParaRPr lang="en-US" sz="2000" b="0" dirty="0">
              <a:latin typeface="+mj-lt"/>
            </a:endParaRPr>
          </a:p>
        </p:txBody>
      </p:sp>
      <p:sp>
        <p:nvSpPr>
          <p:cNvPr id="3" name="Content placeholder 2"/>
          <p:cNvSpPr>
            <a:spLocks noGrp="1"/>
          </p:cNvSpPr>
          <p:nvPr>
            <p:ph type="body" idx="1"/>
          </p:nvPr>
        </p:nvSpPr>
        <p:spPr>
          <a:xfrm>
            <a:off x="457200" y="1504405"/>
            <a:ext cx="8229600" cy="4525963"/>
          </a:xfrm>
        </p:spPr>
        <p:txBody>
          <a:bodyPr/>
          <a:lstStyle/>
          <a:p>
            <a:pPr marL="256032" indent="-256032">
              <a:buSzPct val="100000"/>
            </a:pPr>
            <a:r>
              <a:rPr lang="en-US" sz="2400" dirty="0">
                <a:latin typeface="+mn-lt"/>
              </a:rPr>
              <a:t>Planned production capacity for one component is </a:t>
            </a:r>
            <a:r>
              <a:rPr lang="en-US" sz="2400" dirty="0" smtClean="0">
                <a:latin typeface="+mn-lt"/>
              </a:rPr>
              <a:t>100 units </a:t>
            </a:r>
            <a:r>
              <a:rPr lang="en-US" sz="2400" dirty="0">
                <a:latin typeface="+mn-lt"/>
              </a:rPr>
              <a:t>per shift, and the plant operates one shift per day</a:t>
            </a:r>
            <a:r>
              <a:rPr lang="en-US" sz="2400" dirty="0" smtClean="0">
                <a:latin typeface="+mn-lt"/>
              </a:rPr>
              <a:t>.</a:t>
            </a:r>
          </a:p>
          <a:p>
            <a:pPr marL="256032" indent="-256032">
              <a:buSzPct val="100000"/>
            </a:pPr>
            <a:r>
              <a:rPr lang="en-US" sz="2400" dirty="0" smtClean="0">
                <a:latin typeface="+mn-lt"/>
              </a:rPr>
              <a:t>Demand </a:t>
            </a:r>
            <a:r>
              <a:rPr lang="en-US" sz="2400" dirty="0">
                <a:latin typeface="+mn-lt"/>
              </a:rPr>
              <a:t>fluctuates and is historically between </a:t>
            </a:r>
            <a:r>
              <a:rPr lang="en-US" sz="2400" dirty="0" smtClean="0">
                <a:latin typeface="+mn-lt"/>
              </a:rPr>
              <a:t>80 and </a:t>
            </a:r>
            <a:r>
              <a:rPr lang="en-US" sz="2400" dirty="0">
                <a:latin typeface="+mn-lt"/>
              </a:rPr>
              <a:t>130 units per </a:t>
            </a:r>
            <a:r>
              <a:rPr lang="en-US" sz="2400" dirty="0" smtClean="0">
                <a:latin typeface="+mn-lt"/>
              </a:rPr>
              <a:t>day (discrete uniform distribution).</a:t>
            </a:r>
          </a:p>
          <a:p>
            <a:pPr marL="256032" indent="-256032">
              <a:buSzPct val="100000"/>
            </a:pPr>
            <a:r>
              <a:rPr lang="en-US" sz="2400" dirty="0" smtClean="0">
                <a:latin typeface="+mn-lt"/>
              </a:rPr>
              <a:t>Run </a:t>
            </a:r>
            <a:r>
              <a:rPr lang="en-US" sz="2400" dirty="0">
                <a:latin typeface="+mn-lt"/>
              </a:rPr>
              <a:t>a second shift the next day </a:t>
            </a:r>
            <a:r>
              <a:rPr lang="en-US" sz="2400" dirty="0" smtClean="0">
                <a:latin typeface="+mn-lt"/>
              </a:rPr>
              <a:t>if inventory </a:t>
            </a:r>
            <a:r>
              <a:rPr lang="en-US" sz="2400" dirty="0">
                <a:latin typeface="+mn-lt"/>
              </a:rPr>
              <a:t>falls to 50 or below at the end of a </a:t>
            </a:r>
            <a:r>
              <a:rPr lang="en-US" sz="2400" dirty="0" smtClean="0">
                <a:latin typeface="+mn-lt"/>
              </a:rPr>
              <a:t>day.</a:t>
            </a:r>
          </a:p>
          <a:p>
            <a:pPr marL="256032" indent="-256032">
              <a:buSzPct val="100000"/>
            </a:pPr>
            <a:r>
              <a:rPr lang="en-US" sz="2400" dirty="0" smtClean="0">
                <a:latin typeface="+mn-lt"/>
              </a:rPr>
              <a:t>How </a:t>
            </a:r>
            <a:r>
              <a:rPr lang="en-US" sz="2400" dirty="0">
                <a:latin typeface="+mn-lt"/>
              </a:rPr>
              <a:t>many additional shifts </a:t>
            </a:r>
            <a:r>
              <a:rPr lang="en-US" sz="2400" dirty="0" smtClean="0">
                <a:latin typeface="+mn-lt"/>
              </a:rPr>
              <a:t>will be needed?</a:t>
            </a:r>
            <a:endParaRPr lang="en-US" sz="2400" dirty="0">
              <a:latin typeface="+mn-lt"/>
            </a:endParaRPr>
          </a:p>
        </p:txBody>
      </p:sp>
    </p:spTree>
    <p:extLst>
      <p:ext uri="{BB962C8B-B14F-4D97-AF65-F5344CB8AC3E}">
        <p14:creationId xmlns:p14="http://schemas.microsoft.com/office/powerpoint/2010/main" val="2090213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Example 12.17: A Production/Inventory Simulation </a:t>
            </a:r>
            <a:r>
              <a:rPr lang="en-US" sz="2000" b="0" dirty="0" smtClean="0">
                <a:latin typeface="+mj-lt"/>
              </a:rPr>
              <a:t>(2 </a:t>
            </a:r>
            <a:r>
              <a:rPr lang="en-US" sz="2000" b="0" dirty="0">
                <a:latin typeface="+mj-lt"/>
              </a:rPr>
              <a:t>of 4)</a:t>
            </a:r>
            <a:endParaRPr lang="en-US" sz="2000" dirty="0">
              <a:latin typeface="+mj-lt"/>
            </a:endParaRPr>
          </a:p>
        </p:txBody>
      </p:sp>
      <p:sp>
        <p:nvSpPr>
          <p:cNvPr id="3" name="Content placeholder 2"/>
          <p:cNvSpPr>
            <a:spLocks noGrp="1"/>
          </p:cNvSpPr>
          <p:nvPr>
            <p:ph type="body" idx="1"/>
          </p:nvPr>
        </p:nvSpPr>
        <p:spPr>
          <a:xfrm>
            <a:off x="457200" y="1600200"/>
            <a:ext cx="8229600" cy="2203704"/>
          </a:xfrm>
        </p:spPr>
        <p:txBody>
          <a:bodyPr/>
          <a:lstStyle/>
          <a:p>
            <a:pPr marL="256032" indent="-256032">
              <a:buSzPct val="100000"/>
            </a:pPr>
            <a:r>
              <a:rPr lang="en-US" sz="2400" dirty="0" smtClean="0">
                <a:latin typeface="+mn-lt"/>
              </a:rPr>
              <a:t>Model development:</a:t>
            </a:r>
          </a:p>
          <a:p>
            <a:pPr marL="740664" lvl="1" indent="-283464">
              <a:buSzPct val="100000"/>
            </a:pPr>
            <a:r>
              <a:rPr lang="en-US" sz="2400" dirty="0">
                <a:latin typeface="+mn-lt"/>
              </a:rPr>
              <a:t>Ending Inventory = Beginning </a:t>
            </a:r>
            <a:r>
              <a:rPr lang="en-US" sz="2400" dirty="0" smtClean="0">
                <a:latin typeface="+mn-lt"/>
              </a:rPr>
              <a:t>Inventory + </a:t>
            </a:r>
            <a:r>
              <a:rPr lang="en-US" sz="2400" dirty="0">
                <a:latin typeface="+mn-lt"/>
              </a:rPr>
              <a:t>Production -</a:t>
            </a:r>
            <a:r>
              <a:rPr lang="en-US" sz="2400" dirty="0" smtClean="0">
                <a:latin typeface="+mn-lt"/>
              </a:rPr>
              <a:t> Demand</a:t>
            </a:r>
          </a:p>
          <a:p>
            <a:pPr marL="740664" lvl="1" indent="-283464">
              <a:buSzPct val="100000"/>
            </a:pPr>
            <a:r>
              <a:rPr lang="en-US" sz="2400" dirty="0" smtClean="0">
                <a:latin typeface="+mn-lt"/>
              </a:rPr>
              <a:t>Simulate </a:t>
            </a:r>
            <a:r>
              <a:rPr lang="en-US" sz="2400" dirty="0">
                <a:latin typeface="+mn-lt"/>
              </a:rPr>
              <a:t>260 working </a:t>
            </a:r>
            <a:r>
              <a:rPr lang="en-US" sz="2400" dirty="0" smtClean="0">
                <a:latin typeface="+mn-lt"/>
              </a:rPr>
              <a:t>days (</a:t>
            </a:r>
            <a:r>
              <a:rPr lang="en-US" sz="2400" dirty="0">
                <a:latin typeface="+mn-lt"/>
              </a:rPr>
              <a:t>one year) and count the number of additional shifts </a:t>
            </a:r>
            <a:r>
              <a:rPr lang="en-US" sz="2400" dirty="0" smtClean="0">
                <a:latin typeface="+mn-lt"/>
              </a:rPr>
              <a:t>that are required.</a:t>
            </a:r>
          </a:p>
        </p:txBody>
      </p:sp>
      <p:sp>
        <p:nvSpPr>
          <p:cNvPr id="4" name="Text Placeholder 3"/>
          <p:cNvSpPr>
            <a:spLocks noGrp="1"/>
          </p:cNvSpPr>
          <p:nvPr>
            <p:ph type="body" idx="2"/>
          </p:nvPr>
        </p:nvSpPr>
        <p:spPr>
          <a:xfrm>
            <a:off x="473720" y="3848688"/>
            <a:ext cx="861304" cy="539738"/>
          </a:xfrm>
        </p:spPr>
        <p:txBody>
          <a:bodyPr/>
          <a:lstStyle/>
          <a:p>
            <a:pPr marL="256032" indent="-256032">
              <a:buSzPct val="100000"/>
            </a:pPr>
            <a:r>
              <a:rPr lang="en-US" sz="2400" dirty="0" smtClean="0">
                <a:latin typeface="+mn-lt"/>
              </a:rPr>
              <a:t>Use</a:t>
            </a:r>
            <a:endParaRPr lang="en-US" sz="2400" dirty="0">
              <a:latin typeface="+mn-lt"/>
            </a:endParaRPr>
          </a:p>
        </p:txBody>
      </p:sp>
      <p:graphicFrame>
        <p:nvGraphicFramePr>
          <p:cNvPr id="7" name="Object 6" descr="R A N D BETWEEN left parenthesis 80, 130 right parenthesis"/>
          <p:cNvGraphicFramePr>
            <a:graphicFrameLocks noChangeAspect="1"/>
          </p:cNvGraphicFramePr>
          <p:nvPr>
            <p:extLst>
              <p:ext uri="{D42A27DB-BD31-4B8C-83A1-F6EECF244321}">
                <p14:modId xmlns:p14="http://schemas.microsoft.com/office/powerpoint/2010/main" val="1471195199"/>
              </p:ext>
            </p:extLst>
          </p:nvPr>
        </p:nvGraphicFramePr>
        <p:xfrm>
          <a:off x="1441704" y="4082308"/>
          <a:ext cx="3302000" cy="368300"/>
        </p:xfrm>
        <a:graphic>
          <a:graphicData uri="http://schemas.openxmlformats.org/presentationml/2006/ole">
            <mc:AlternateContent xmlns:mc="http://schemas.openxmlformats.org/markup-compatibility/2006">
              <mc:Choice xmlns:v="urn:schemas-microsoft-com:vml" Requires="v">
                <p:oleObj spid="_x0000_s17536" name="Equation" r:id="rId3" imgW="3301920" imgH="368280" progId="Equation.DSMT4">
                  <p:embed/>
                </p:oleObj>
              </mc:Choice>
              <mc:Fallback>
                <p:oleObj name="Equation" r:id="rId3" imgW="3301920" imgH="368280" progId="Equation.DSMT4">
                  <p:embed/>
                  <p:pic>
                    <p:nvPicPr>
                      <p:cNvPr id="0" name=""/>
                      <p:cNvPicPr/>
                      <p:nvPr/>
                    </p:nvPicPr>
                    <p:blipFill>
                      <a:blip r:embed="rId4"/>
                      <a:stretch>
                        <a:fillRect/>
                      </a:stretch>
                    </p:blipFill>
                    <p:spPr>
                      <a:xfrm>
                        <a:off x="1441704" y="4082308"/>
                        <a:ext cx="3302000" cy="368300"/>
                      </a:xfrm>
                      <a:prstGeom prst="rect">
                        <a:avLst/>
                      </a:prstGeom>
                    </p:spPr>
                  </p:pic>
                </p:oleObj>
              </mc:Fallback>
            </mc:AlternateContent>
          </a:graphicData>
        </a:graphic>
      </p:graphicFrame>
      <p:sp>
        <p:nvSpPr>
          <p:cNvPr id="5" name="Text Placeholder 4"/>
          <p:cNvSpPr>
            <a:spLocks noGrp="1"/>
          </p:cNvSpPr>
          <p:nvPr>
            <p:ph type="body" idx="3"/>
          </p:nvPr>
        </p:nvSpPr>
        <p:spPr>
          <a:xfrm>
            <a:off x="4850384" y="4038886"/>
            <a:ext cx="3836416" cy="368522"/>
          </a:xfrm>
        </p:spPr>
        <p:txBody>
          <a:bodyPr/>
          <a:lstStyle/>
          <a:p>
            <a:pPr marL="0" indent="0">
              <a:spcBef>
                <a:spcPts val="0"/>
              </a:spcBef>
              <a:buSzPct val="100000"/>
              <a:buNone/>
            </a:pPr>
            <a:r>
              <a:rPr lang="en-US" sz="2400" dirty="0" smtClean="0">
                <a:latin typeface="+mn-lt"/>
              </a:rPr>
              <a:t>to </a:t>
            </a:r>
            <a:r>
              <a:rPr lang="en-US" sz="2400" dirty="0">
                <a:latin typeface="+mn-lt"/>
              </a:rPr>
              <a:t>model demand and an </a:t>
            </a:r>
            <a:r>
              <a:rPr lang="en-US" sz="2400" dirty="0" smtClean="0">
                <a:latin typeface="+mn-lt"/>
              </a:rPr>
              <a:t>IF</a:t>
            </a:r>
            <a:endParaRPr lang="en-US" sz="2400" dirty="0">
              <a:latin typeface="+mn-lt"/>
            </a:endParaRPr>
          </a:p>
        </p:txBody>
      </p:sp>
      <p:sp>
        <p:nvSpPr>
          <p:cNvPr id="6" name="Text Placeholder 5"/>
          <p:cNvSpPr>
            <a:spLocks noGrp="1"/>
          </p:cNvSpPr>
          <p:nvPr>
            <p:ph type="body" idx="4"/>
          </p:nvPr>
        </p:nvSpPr>
        <p:spPr>
          <a:xfrm>
            <a:off x="685800" y="4483240"/>
            <a:ext cx="7507224" cy="441720"/>
          </a:xfrm>
        </p:spPr>
        <p:txBody>
          <a:bodyPr/>
          <a:lstStyle/>
          <a:p>
            <a:pPr marL="0" indent="0">
              <a:spcBef>
                <a:spcPts val="0"/>
              </a:spcBef>
              <a:buSzPct val="100000"/>
              <a:buNone/>
            </a:pPr>
            <a:r>
              <a:rPr lang="en-US" sz="2400" dirty="0">
                <a:latin typeface="+mn-lt"/>
              </a:rPr>
              <a:t>f</a:t>
            </a:r>
            <a:r>
              <a:rPr lang="en-US" sz="2400" dirty="0" smtClean="0">
                <a:latin typeface="+mn-lt"/>
              </a:rPr>
              <a:t>unction to </a:t>
            </a:r>
            <a:r>
              <a:rPr lang="en-US" sz="2400" dirty="0">
                <a:latin typeface="+mn-lt"/>
              </a:rPr>
              <a:t>determine if an additional shift is scheduled.</a:t>
            </a:r>
          </a:p>
        </p:txBody>
      </p:sp>
    </p:spTree>
    <p:extLst>
      <p:ext uri="{BB962C8B-B14F-4D97-AF65-F5344CB8AC3E}">
        <p14:creationId xmlns:p14="http://schemas.microsoft.com/office/powerpoint/2010/main" val="2886560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Example 12.17: A Production/Inventory Simulation </a:t>
            </a:r>
            <a:r>
              <a:rPr lang="en-US" sz="2000" b="0" dirty="0" smtClean="0">
                <a:latin typeface="+mj-lt"/>
              </a:rPr>
              <a:t>(3 </a:t>
            </a:r>
            <a:r>
              <a:rPr lang="en-US" sz="2000" b="0" dirty="0">
                <a:latin typeface="+mj-lt"/>
              </a:rPr>
              <a:t>of 4)</a:t>
            </a:r>
            <a:endParaRPr lang="en-US" sz="2000" dirty="0">
              <a:latin typeface="+mj-lt"/>
            </a:endParaRPr>
          </a:p>
        </p:txBody>
      </p:sp>
      <p:sp>
        <p:nvSpPr>
          <p:cNvPr id="3" name="Content placeholder 2"/>
          <p:cNvSpPr>
            <a:spLocks noGrp="1"/>
          </p:cNvSpPr>
          <p:nvPr>
            <p:ph type="body" idx="1"/>
          </p:nvPr>
        </p:nvSpPr>
        <p:spPr>
          <a:xfrm>
            <a:off x="457200" y="1600201"/>
            <a:ext cx="8229600" cy="594360"/>
          </a:xfrm>
        </p:spPr>
        <p:txBody>
          <a:bodyPr/>
          <a:lstStyle/>
          <a:p>
            <a:pPr marL="256032" indent="-256032">
              <a:buSzPct val="100000"/>
            </a:pPr>
            <a:r>
              <a:rPr lang="en-US" sz="2400" dirty="0" smtClean="0">
                <a:latin typeface="+mn-lt"/>
              </a:rPr>
              <a:t>One year simulation model</a:t>
            </a:r>
            <a:endParaRPr lang="en-US" sz="2400" dirty="0">
              <a:latin typeface="+mn-lt"/>
            </a:endParaRPr>
          </a:p>
        </p:txBody>
      </p:sp>
      <p:pic>
        <p:nvPicPr>
          <p:cNvPr id="4" name="Picture 3" descr="A spreadsheet has 2 tables and a graph for mantel manufacturing. The table has 23 rows and 5 columns. The columns have the following headings from left to right. Day, beginning inventory, demand, production, and ending inventory. The row entries are as follows. Row 1. 1, 100, 126, 100, 74. Row 2. 2, 74, 83, 100, 91. Row 3. 3, 91, 123, 100, 68. Row 4. 4, 68, 104, 100, 64. Row 5. 5, 64, 89, 100, 75. Row 6. 6, 75, 112, 100, 63. Row 7. 7, 63, 99, 100, 64. Row 8. 8, 64, 121, 100, 43. Row 9. 9, 43, 123, 200, 120. Row 10. 10, 120, 114, 100, 106. Row 11. 11, 106, 91, 100, 115. Row 12. 12, 115, 111, 100, 104. Row 13. 13, 104, 82, 100, 122. Row 14. 14, 122, 90, 100, 132. Row 15. 15, 132, 89, 100, 143. Row 16. 16, 143, 130, 100, 113. Row 17. 17, 113, 102, 100, 111. Row 18. 18, 111, 87, 100, 124. Row 19. 19, 124, 125, 100, 99. Row 20. 20, 99, 89, 100, 110. Row 21. 21, 110, 129, 100, 81. Row 22. 22, 81, 104, 100, 77. Row 23. 23, 77, 121, 100, 56. The second table titled, simulation results, has 1 row and 2 columns. The column headings are as follows from left to right. Average ending inventory and number of additional shifts. The row entry is as follows. Row 1. 104.30, 13. The graph titled, mantel manufacturing, production, and ending inventory, plots units from 50 to 250 in increments of 50 versus day from 1 to 260 in increments of 7. The entries for production and ending inventory in the table are plotted in the graph. The graph of production has a lot of steep increments from y = 100 to y = 200. The graph of ending inventory has a lot of fluctuations."/>
          <p:cNvPicPr>
            <a:picLocks noChangeAspect="1"/>
          </p:cNvPicPr>
          <p:nvPr/>
        </p:nvPicPr>
        <p:blipFill>
          <a:blip r:embed="rId2"/>
          <a:stretch>
            <a:fillRect/>
          </a:stretch>
        </p:blipFill>
        <p:spPr>
          <a:xfrm>
            <a:off x="654433" y="2391983"/>
            <a:ext cx="7670541" cy="3281041"/>
          </a:xfrm>
          <a:prstGeom prst="rect">
            <a:avLst/>
          </a:prstGeom>
        </p:spPr>
      </p:pic>
    </p:spTree>
    <p:extLst>
      <p:ext uri="{BB962C8B-B14F-4D97-AF65-F5344CB8AC3E}">
        <p14:creationId xmlns:p14="http://schemas.microsoft.com/office/powerpoint/2010/main" val="1492255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Example 12.17: A Production/Inventory Simulation </a:t>
            </a:r>
            <a:r>
              <a:rPr lang="en-US" sz="2000" b="0" dirty="0" smtClean="0">
                <a:latin typeface="+mj-lt"/>
              </a:rPr>
              <a:t>(4 </a:t>
            </a:r>
            <a:r>
              <a:rPr lang="en-US" sz="2000" b="0" dirty="0">
                <a:latin typeface="+mj-lt"/>
              </a:rPr>
              <a:t>of 4)</a:t>
            </a:r>
            <a:endParaRPr lang="en-US" sz="2000" dirty="0">
              <a:latin typeface="+mj-lt"/>
            </a:endParaRPr>
          </a:p>
        </p:txBody>
      </p:sp>
      <p:sp>
        <p:nvSpPr>
          <p:cNvPr id="3" name="Content placeholder 2"/>
          <p:cNvSpPr>
            <a:spLocks noGrp="1"/>
          </p:cNvSpPr>
          <p:nvPr>
            <p:ph type="body" idx="1"/>
          </p:nvPr>
        </p:nvSpPr>
        <p:spPr>
          <a:xfrm>
            <a:off x="457200" y="1600201"/>
            <a:ext cx="8229600" cy="630935"/>
          </a:xfrm>
        </p:spPr>
        <p:txBody>
          <a:bodyPr/>
          <a:lstStyle/>
          <a:p>
            <a:pPr marL="256032" indent="-256032">
              <a:buSzPct val="100000"/>
            </a:pPr>
            <a:r>
              <a:rPr lang="en-US" sz="2400" dirty="0" smtClean="0">
                <a:latin typeface="+mn-lt"/>
              </a:rPr>
              <a:t>Monte Carlo simulation for number of additional shifts</a:t>
            </a:r>
            <a:endParaRPr lang="en-US" sz="2400" dirty="0">
              <a:latin typeface="+mn-lt"/>
            </a:endParaRPr>
          </a:p>
        </p:txBody>
      </p:sp>
      <p:pic>
        <p:nvPicPr>
          <p:cNvPr id="5" name="Picture 4" descr="A spreadsheet has 3 tables and a histogram. The first table titled, data table for Monte Carlo simulation, has 18 rows and 2 columns. The column headings are as follows from left to right. Trial, 13. The row entries are as follows. Row 1. 1, 13. Row 2. 2, 16. Row 3. 3, 13. Row 4. 4, 11. Row 5. 5, 18. Row 6. 6, 13. Row 7. 7, 11. Row 8. 8, 14. Row 9. 9, 17. Row 10. 10, 12. Row 11. 11, 11. Row 12. 12, 17. Row 13. 13, 9. Row 14. 14, 11. Row 15. 15, 12. Row 16. 16, 15. Row 17. 17, 12. Row 18. 18, 14. The second table titled, number of additional shifts, has 3 columns and 1 row. The column headings are as follows from left to right. The row entry is as follows. Row 1. 5, 20, 13.27. The third table titled, frequency distribution, has 13 rows and 3 columns. The columns have the following headings from left to right. Bin range lower limit, bin range upper limit, and frequency. The row entries are as follows. Row 1. 6, 6 or less, 1. Row 2. 7, 7, 0. Row 3. 8, 8, 1. Row 4. 9, 9, 4. Row 5. 10, 10, 4. Row 6. 11, 11, 16. Row 7. 12, 12, 18. Row 8. 13, 13, 9. Row 9. 14, 14, 14. Row 10. 15, 15, 13. Row 11. 16, 16, 11. Row 12. 17, 17, 3. Row 13. Blank, 18 or more, 6. The total frequency is 100. The values in the frequency distribution table are represented in the histogram. In the histogram, the vertical axis plots frequency from 2 to 20 in increments of 2, and the horizontal axis plots additional shifts from 6 or less to 18 or more in increments of 1.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56" y="2756430"/>
            <a:ext cx="8162544" cy="3200400"/>
          </a:xfrm>
          <a:prstGeom prst="rect">
            <a:avLst/>
          </a:prstGeom>
        </p:spPr>
      </p:pic>
    </p:spTree>
    <p:extLst>
      <p:ext uri="{BB962C8B-B14F-4D97-AF65-F5344CB8AC3E}">
        <p14:creationId xmlns:p14="http://schemas.microsoft.com/office/powerpoint/2010/main" val="1711478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Simulating Waiting Lines</a:t>
            </a:r>
            <a:endParaRPr lang="en-US" dirty="0">
              <a:latin typeface="+mj-lt"/>
            </a:endParaRPr>
          </a:p>
        </p:txBody>
      </p:sp>
      <p:sp>
        <p:nvSpPr>
          <p:cNvPr id="3" name="Content placeholder 2"/>
          <p:cNvSpPr>
            <a:spLocks noGrp="1"/>
          </p:cNvSpPr>
          <p:nvPr>
            <p:ph type="body" idx="1"/>
          </p:nvPr>
        </p:nvSpPr>
        <p:spPr>
          <a:xfrm>
            <a:off x="457200" y="1600201"/>
            <a:ext cx="8229600" cy="539495"/>
          </a:xfrm>
        </p:spPr>
        <p:txBody>
          <a:bodyPr/>
          <a:lstStyle/>
          <a:p>
            <a:pPr marL="256032" indent="-256032">
              <a:buSzPct val="100000"/>
            </a:pPr>
            <a:r>
              <a:rPr lang="en-US" sz="2400" dirty="0" smtClean="0">
                <a:latin typeface="+mn-lt"/>
              </a:rPr>
              <a:t>Simulation logic</a:t>
            </a:r>
            <a:endParaRPr lang="en-US" sz="2400" dirty="0">
              <a:latin typeface="+mn-lt"/>
            </a:endParaRPr>
          </a:p>
        </p:txBody>
      </p:sp>
      <p:sp>
        <p:nvSpPr>
          <p:cNvPr id="4" name="Content placeholder 2"/>
          <p:cNvSpPr>
            <a:spLocks noGrp="1"/>
          </p:cNvSpPr>
          <p:nvPr>
            <p:ph type="body" idx="2"/>
          </p:nvPr>
        </p:nvSpPr>
        <p:spPr>
          <a:xfrm>
            <a:off x="457200" y="2225040"/>
            <a:ext cx="7324344" cy="2163763"/>
          </a:xfrm>
        </p:spPr>
        <p:txBody>
          <a:bodyPr/>
          <a:lstStyle/>
          <a:p>
            <a:pPr marL="740664" indent="-429768">
              <a:spcBef>
                <a:spcPts val="600"/>
              </a:spcBef>
              <a:buSzPct val="100000"/>
              <a:buFont typeface="+mj-lt"/>
              <a:buAutoNum type="arabicPeriod"/>
            </a:pPr>
            <a:r>
              <a:rPr lang="en-US" sz="2400" dirty="0" smtClean="0">
                <a:latin typeface="+mn-lt"/>
              </a:rPr>
              <a:t>Customer </a:t>
            </a:r>
            <a:r>
              <a:rPr lang="en-US" sz="2400" dirty="0">
                <a:latin typeface="+mn-lt"/>
              </a:rPr>
              <a:t>arrives.</a:t>
            </a:r>
          </a:p>
          <a:p>
            <a:pPr marL="740664" indent="-429768">
              <a:spcBef>
                <a:spcPts val="600"/>
              </a:spcBef>
              <a:buSzPct val="100000"/>
              <a:buFont typeface="+mj-lt"/>
              <a:buAutoNum type="arabicPeriod"/>
            </a:pPr>
            <a:r>
              <a:rPr lang="en-US" sz="2400" dirty="0" smtClean="0">
                <a:latin typeface="+mn-lt"/>
              </a:rPr>
              <a:t>Customer </a:t>
            </a:r>
            <a:r>
              <a:rPr lang="en-US" sz="2400" dirty="0">
                <a:latin typeface="+mn-lt"/>
              </a:rPr>
              <a:t>waits for service if the server is busy.</a:t>
            </a:r>
          </a:p>
          <a:p>
            <a:pPr marL="740664" indent="-429768">
              <a:spcBef>
                <a:spcPts val="600"/>
              </a:spcBef>
              <a:buSzPct val="100000"/>
              <a:buFont typeface="+mj-lt"/>
              <a:buAutoNum type="arabicPeriod"/>
            </a:pPr>
            <a:r>
              <a:rPr lang="en-US" sz="2400" dirty="0" smtClean="0">
                <a:latin typeface="+mn-lt"/>
              </a:rPr>
              <a:t>Customer </a:t>
            </a:r>
            <a:r>
              <a:rPr lang="en-US" sz="2400" dirty="0">
                <a:latin typeface="+mn-lt"/>
              </a:rPr>
              <a:t>receives service.</a:t>
            </a:r>
          </a:p>
          <a:p>
            <a:pPr marL="740664" indent="-429768">
              <a:spcBef>
                <a:spcPts val="600"/>
              </a:spcBef>
              <a:buSzPct val="100000"/>
              <a:buFont typeface="+mj-lt"/>
              <a:buAutoNum type="arabicPeriod"/>
            </a:pPr>
            <a:r>
              <a:rPr lang="en-US" sz="2400" dirty="0" smtClean="0">
                <a:latin typeface="+mn-lt"/>
              </a:rPr>
              <a:t>Customer </a:t>
            </a:r>
            <a:r>
              <a:rPr lang="en-US" sz="2400" dirty="0">
                <a:latin typeface="+mn-lt"/>
              </a:rPr>
              <a:t>leaves the system</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73613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Sampling from Common Probability Distributions</a:t>
            </a:r>
            <a:endParaRPr sz="3600" b="1" i="0" u="none" strike="noStrike" cap="none" dirty="0">
              <a:solidFill>
                <a:srgbClr val="007FA3"/>
              </a:solidFill>
              <a:latin typeface="+mj-lt"/>
              <a:ea typeface="Arial"/>
              <a:cs typeface="Arial"/>
              <a:sym typeface="Arial"/>
            </a:endParaRPr>
          </a:p>
        </p:txBody>
      </p:sp>
      <p:sp>
        <p:nvSpPr>
          <p:cNvPr id="1185" name="Content placeholder 2"/>
          <p:cNvSpPr txBox="1">
            <a:spLocks noGrp="1"/>
          </p:cNvSpPr>
          <p:nvPr>
            <p:ph type="body" idx="1"/>
          </p:nvPr>
        </p:nvSpPr>
        <p:spPr>
          <a:xfrm>
            <a:off x="457200" y="1600200"/>
            <a:ext cx="8229600" cy="9144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A value randomly generated from a specified probability distribution is called a </a:t>
            </a:r>
            <a:r>
              <a:rPr lang="en-US" sz="2400" b="1" i="0" u="none" strike="noStrike" cap="none" dirty="0">
                <a:solidFill>
                  <a:schemeClr val="dk1"/>
                </a:solidFill>
                <a:latin typeface="+mn-lt"/>
                <a:sym typeface="Arial"/>
              </a:rPr>
              <a:t>random variate</a:t>
            </a:r>
            <a:r>
              <a:rPr lang="en-US" sz="2400" b="0" i="0" u="none" strike="noStrike" cap="none" dirty="0" smtClean="0">
                <a:solidFill>
                  <a:schemeClr val="dk1"/>
                </a:solidFill>
                <a:latin typeface="+mn-lt"/>
                <a:sym typeface="Arial"/>
              </a:rPr>
              <a:t>.</a:t>
            </a:r>
            <a:endParaRPr dirty="0">
              <a:latin typeface="+mn-lt"/>
            </a:endParaRPr>
          </a:p>
        </p:txBody>
      </p:sp>
      <p:sp>
        <p:nvSpPr>
          <p:cNvPr id="1187" name="Content placeholder 2"/>
          <p:cNvSpPr txBox="1">
            <a:spLocks noGrp="1"/>
          </p:cNvSpPr>
          <p:nvPr>
            <p:ph type="body" idx="2"/>
          </p:nvPr>
        </p:nvSpPr>
        <p:spPr>
          <a:xfrm>
            <a:off x="457200" y="2548128"/>
            <a:ext cx="8229600" cy="290169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u="none" strike="noStrike" cap="none" dirty="0">
                <a:solidFill>
                  <a:schemeClr val="dk1"/>
                </a:solidFill>
                <a:latin typeface="+mn-lt"/>
                <a:sym typeface="Arial"/>
              </a:rPr>
              <a:t>Analysis Toolpak Random Number Generation Tool</a:t>
            </a:r>
            <a:endParaRPr sz="2400" dirty="0">
              <a:latin typeface="+mn-lt"/>
            </a:endParaRPr>
          </a:p>
          <a:p>
            <a:pPr marL="742950" marR="0" lvl="1" indent="-285750" algn="l" rtl="0">
              <a:spcBef>
                <a:spcPts val="600"/>
              </a:spcBef>
              <a:spcAft>
                <a:spcPts val="0"/>
              </a:spcAft>
              <a:buClr>
                <a:srgbClr val="007FA3"/>
              </a:buClr>
              <a:buSzPct val="100000"/>
              <a:buFont typeface="Arial"/>
              <a:buChar char="–"/>
            </a:pPr>
            <a:r>
              <a:rPr lang="en-US" sz="2400" b="0" u="none" strike="noStrike" cap="none" dirty="0">
                <a:solidFill>
                  <a:schemeClr val="dk1"/>
                </a:solidFill>
                <a:latin typeface="+mn-lt"/>
                <a:sym typeface="Arial"/>
              </a:rPr>
              <a:t>Can sample from uniform, normal, Bernoulli, binomial, Poisson, patterned, and discrete distributions.</a:t>
            </a:r>
            <a:endParaRPr sz="2400" dirty="0">
              <a:latin typeface="+mn-lt"/>
            </a:endParaRPr>
          </a:p>
          <a:p>
            <a:pPr marL="742950" marR="0" lvl="1" indent="-285750" algn="l" rtl="0">
              <a:spcBef>
                <a:spcPts val="600"/>
              </a:spcBef>
              <a:spcAft>
                <a:spcPts val="0"/>
              </a:spcAft>
              <a:buClr>
                <a:srgbClr val="007FA3"/>
              </a:buClr>
              <a:buSzPct val="100000"/>
              <a:buFont typeface="Arial"/>
              <a:buChar char="–"/>
            </a:pPr>
            <a:r>
              <a:rPr lang="en-US" sz="2400" b="0" u="none" strike="noStrike" cap="none" dirty="0">
                <a:solidFill>
                  <a:schemeClr val="dk1"/>
                </a:solidFill>
                <a:latin typeface="+mn-lt"/>
                <a:sym typeface="Arial"/>
              </a:rPr>
              <a:t>Can also specify a </a:t>
            </a:r>
            <a:r>
              <a:rPr lang="en-US" sz="2400" b="1" u="none" strike="noStrike" cap="none" dirty="0">
                <a:solidFill>
                  <a:schemeClr val="dk1"/>
                </a:solidFill>
                <a:latin typeface="+mn-lt"/>
                <a:sym typeface="Arial"/>
              </a:rPr>
              <a:t>random number seed </a:t>
            </a:r>
            <a:r>
              <a:rPr lang="en-US" sz="2400" b="0" u="none" strike="noStrike" cap="none" dirty="0" smtClean="0">
                <a:solidFill>
                  <a:schemeClr val="dk1"/>
                </a:solidFill>
                <a:latin typeface="+mn-lt"/>
                <a:sym typeface="Arial"/>
              </a:rPr>
              <a:t>- </a:t>
            </a:r>
            <a:r>
              <a:rPr lang="en-US" sz="2400" b="0" u="none" strike="noStrike" cap="none" dirty="0">
                <a:solidFill>
                  <a:schemeClr val="dk1"/>
                </a:solidFill>
                <a:latin typeface="+mn-lt"/>
                <a:sym typeface="Arial"/>
              </a:rPr>
              <a:t>a value from which a stream of random numbers is generated. By specifying the same seed, you can produce the same random numbers at a later time.</a:t>
            </a:r>
            <a:endParaRPr sz="2400" b="0" u="none" strike="noStrike" cap="none" dirty="0">
              <a:solidFill>
                <a:schemeClr val="dk1"/>
              </a:solidFill>
              <a:latin typeface="+mn-lt"/>
              <a:sym typeface="Arial"/>
            </a:endParaRPr>
          </a:p>
        </p:txBody>
      </p:sp>
    </p:spTree>
    <p:extLst>
      <p:ext uri="{BB962C8B-B14F-4D97-AF65-F5344CB8AC3E}">
        <p14:creationId xmlns:p14="http://schemas.microsoft.com/office/powerpoint/2010/main" val="1146472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Key Observations </a:t>
            </a:r>
            <a:r>
              <a:rPr lang="en-US" sz="2000" b="0" dirty="0" smtClean="0">
                <a:latin typeface="+mj-lt"/>
              </a:rPr>
              <a:t>(1 of 2)</a:t>
            </a:r>
            <a:endParaRPr lang="en-US" sz="2000" b="0" dirty="0">
              <a:latin typeface="+mj-lt"/>
            </a:endParaRPr>
          </a:p>
        </p:txBody>
      </p:sp>
      <p:sp>
        <p:nvSpPr>
          <p:cNvPr id="3" name="Content placeholder 2"/>
          <p:cNvSpPr>
            <a:spLocks noGrp="1"/>
          </p:cNvSpPr>
          <p:nvPr>
            <p:ph type="body" idx="1"/>
          </p:nvPr>
        </p:nvSpPr>
        <p:spPr>
          <a:xfrm>
            <a:off x="457200" y="1486989"/>
            <a:ext cx="8229600" cy="4804083"/>
          </a:xfrm>
        </p:spPr>
        <p:txBody>
          <a:bodyPr/>
          <a:lstStyle/>
          <a:p>
            <a:pPr marL="429768" indent="-429768">
              <a:buSzPct val="100000"/>
              <a:buFont typeface="+mj-lt"/>
              <a:buAutoNum type="arabicPeriod"/>
            </a:pPr>
            <a:r>
              <a:rPr lang="en-US" sz="2400" dirty="0" smtClean="0">
                <a:latin typeface="+mn-lt"/>
              </a:rPr>
              <a:t>If </a:t>
            </a:r>
            <a:r>
              <a:rPr lang="en-US" sz="2400" dirty="0">
                <a:latin typeface="+mn-lt"/>
              </a:rPr>
              <a:t>a customer arrives at time </a:t>
            </a:r>
            <a:r>
              <a:rPr lang="en-US" sz="2400" i="1" dirty="0">
                <a:latin typeface="+mn-lt"/>
              </a:rPr>
              <a:t>t</a:t>
            </a:r>
            <a:r>
              <a:rPr lang="en-US" sz="2400" dirty="0">
                <a:latin typeface="+mn-lt"/>
              </a:rPr>
              <a:t> and the server is not busy, then that customer </a:t>
            </a:r>
            <a:r>
              <a:rPr lang="en-US" sz="2400" dirty="0" smtClean="0">
                <a:latin typeface="+mn-lt"/>
              </a:rPr>
              <a:t>can begin </a:t>
            </a:r>
            <a:r>
              <a:rPr lang="en-US" sz="2400" dirty="0">
                <a:latin typeface="+mn-lt"/>
              </a:rPr>
              <a:t>service immediately upon arrival.</a:t>
            </a:r>
          </a:p>
          <a:p>
            <a:pPr marL="429768" indent="-429768">
              <a:buSzPct val="100000"/>
              <a:buFont typeface="+mj-lt"/>
              <a:buAutoNum type="arabicPeriod"/>
            </a:pPr>
            <a:r>
              <a:rPr lang="en-US" sz="2400" dirty="0" smtClean="0">
                <a:latin typeface="+mn-lt"/>
              </a:rPr>
              <a:t>If </a:t>
            </a:r>
            <a:r>
              <a:rPr lang="en-US" sz="2400" dirty="0">
                <a:latin typeface="+mn-lt"/>
              </a:rPr>
              <a:t>a customer arrives at time </a:t>
            </a:r>
            <a:r>
              <a:rPr lang="en-US" sz="2400" i="1" dirty="0">
                <a:latin typeface="+mn-lt"/>
              </a:rPr>
              <a:t>t</a:t>
            </a:r>
            <a:r>
              <a:rPr lang="en-US" sz="2400" dirty="0">
                <a:latin typeface="+mn-lt"/>
              </a:rPr>
              <a:t> and the server is busy, then that customer </a:t>
            </a:r>
            <a:r>
              <a:rPr lang="en-US" sz="2400" dirty="0" smtClean="0">
                <a:latin typeface="+mn-lt"/>
              </a:rPr>
              <a:t>will begin </a:t>
            </a:r>
            <a:r>
              <a:rPr lang="en-US" sz="2400" dirty="0">
                <a:latin typeface="+mn-lt"/>
              </a:rPr>
              <a:t>service at the time that the </a:t>
            </a:r>
            <a:r>
              <a:rPr lang="en-US" sz="2400" i="1" dirty="0">
                <a:latin typeface="+mn-lt"/>
              </a:rPr>
              <a:t>previous</a:t>
            </a:r>
            <a:r>
              <a:rPr lang="en-US" sz="2400" dirty="0">
                <a:latin typeface="+mn-lt"/>
              </a:rPr>
              <a:t> customer completes service (</a:t>
            </a:r>
            <a:r>
              <a:rPr lang="en-US" sz="2400" dirty="0" smtClean="0">
                <a:latin typeface="+mn-lt"/>
              </a:rPr>
              <a:t>which will </a:t>
            </a:r>
            <a:r>
              <a:rPr lang="en-US" sz="2400" dirty="0">
                <a:latin typeface="+mn-lt"/>
              </a:rPr>
              <a:t>be greater than </a:t>
            </a:r>
            <a:r>
              <a:rPr lang="en-US" sz="2400" i="1" dirty="0">
                <a:latin typeface="+mn-lt"/>
              </a:rPr>
              <a:t>t</a:t>
            </a:r>
            <a:r>
              <a:rPr lang="en-US" sz="2400" dirty="0">
                <a:latin typeface="+mn-lt"/>
              </a:rPr>
              <a:t>). The waiting time is the difference between the time </a:t>
            </a:r>
            <a:r>
              <a:rPr lang="en-US" sz="2400" dirty="0" smtClean="0">
                <a:latin typeface="+mn-lt"/>
              </a:rPr>
              <a:t>service begins </a:t>
            </a:r>
            <a:r>
              <a:rPr lang="en-US" sz="2400" dirty="0">
                <a:latin typeface="+mn-lt"/>
              </a:rPr>
              <a:t>and the arrival time</a:t>
            </a:r>
            <a:r>
              <a:rPr lang="en-US" sz="2400" dirty="0" smtClean="0">
                <a:latin typeface="+mn-lt"/>
              </a:rPr>
              <a:t>.</a:t>
            </a:r>
          </a:p>
          <a:p>
            <a:pPr marL="429768" indent="-429768">
              <a:buSzPct val="100000"/>
              <a:buFont typeface="+mj-lt"/>
              <a:buAutoNum type="arabicPeriod"/>
            </a:pPr>
            <a:r>
              <a:rPr lang="en-US" sz="2400" dirty="0" smtClean="0">
                <a:latin typeface="+mn-lt"/>
              </a:rPr>
              <a:t>In </a:t>
            </a:r>
            <a:r>
              <a:rPr lang="en-US" sz="2400" dirty="0">
                <a:latin typeface="+mn-lt"/>
              </a:rPr>
              <a:t>either case, the time at which a customer completes service is computed as the time that the customer begins service plus the time it takes to perform the service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387041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Key Observations </a:t>
            </a:r>
            <a:r>
              <a:rPr lang="en-US" sz="2000" b="0" dirty="0" smtClean="0">
                <a:latin typeface="+mj-lt"/>
              </a:rPr>
              <a:t>(2 </a:t>
            </a:r>
            <a:r>
              <a:rPr lang="en-US" sz="2000" b="0" dirty="0">
                <a:latin typeface="+mj-lt"/>
              </a:rPr>
              <a:t>of 2)</a:t>
            </a:r>
            <a:endParaRPr lang="en-US" dirty="0">
              <a:latin typeface="+mj-lt"/>
            </a:endParaRPr>
          </a:p>
        </p:txBody>
      </p:sp>
      <p:sp>
        <p:nvSpPr>
          <p:cNvPr id="3" name="Content placeholder 2"/>
          <p:cNvSpPr>
            <a:spLocks noGrp="1"/>
          </p:cNvSpPr>
          <p:nvPr>
            <p:ph type="body" idx="1"/>
          </p:nvPr>
        </p:nvSpPr>
        <p:spPr>
          <a:xfrm>
            <a:off x="457200" y="1504406"/>
            <a:ext cx="8229600" cy="4525963"/>
          </a:xfrm>
        </p:spPr>
        <p:txBody>
          <a:bodyPr/>
          <a:lstStyle/>
          <a:p>
            <a:pPr marL="429768" indent="-429768">
              <a:buSzPct val="100000"/>
              <a:buFont typeface="+mj-lt"/>
              <a:buAutoNum type="arabicPeriod" startAt="4"/>
            </a:pPr>
            <a:r>
              <a:rPr lang="en-US" sz="2400" dirty="0" smtClean="0">
                <a:latin typeface="+mn-lt"/>
              </a:rPr>
              <a:t>The </a:t>
            </a:r>
            <a:r>
              <a:rPr lang="en-US" sz="2400" dirty="0">
                <a:latin typeface="+mn-lt"/>
              </a:rPr>
              <a:t>server idle time is the difference between the arrival time of the next </a:t>
            </a:r>
            <a:r>
              <a:rPr lang="en-US" sz="2400" dirty="0" smtClean="0">
                <a:latin typeface="+mn-lt"/>
              </a:rPr>
              <a:t>customer and </a:t>
            </a:r>
            <a:r>
              <a:rPr lang="en-US" sz="2400" dirty="0">
                <a:latin typeface="+mn-lt"/>
              </a:rPr>
              <a:t>the time at which the current customer completes service, if </a:t>
            </a:r>
            <a:r>
              <a:rPr lang="en-US" sz="2400" dirty="0" smtClean="0">
                <a:latin typeface="+mn-lt"/>
              </a:rPr>
              <a:t>the arrival </a:t>
            </a:r>
            <a:r>
              <a:rPr lang="en-US" sz="2400" dirty="0">
                <a:latin typeface="+mn-lt"/>
              </a:rPr>
              <a:t>time of the next customer is greater than the time at which the </a:t>
            </a:r>
            <a:r>
              <a:rPr lang="en-US" sz="2400" dirty="0" smtClean="0">
                <a:latin typeface="+mn-lt"/>
              </a:rPr>
              <a:t>current customer </a:t>
            </a:r>
            <a:r>
              <a:rPr lang="en-US" sz="2400" dirty="0">
                <a:latin typeface="+mn-lt"/>
              </a:rPr>
              <a:t>completes service; otherwise, the idle time is zero</a:t>
            </a:r>
            <a:r>
              <a:rPr lang="en-US" sz="2400" dirty="0" smtClean="0">
                <a:latin typeface="+mn-lt"/>
              </a:rPr>
              <a:t>.</a:t>
            </a:r>
          </a:p>
          <a:p>
            <a:pPr marL="429768" indent="-429768">
              <a:buSzPct val="100000"/>
              <a:buFont typeface="+mj-lt"/>
              <a:buAutoNum type="arabicPeriod" startAt="4"/>
            </a:pPr>
            <a:r>
              <a:rPr lang="en-US" sz="2400" dirty="0" smtClean="0">
                <a:latin typeface="+mn-lt"/>
              </a:rPr>
              <a:t>To </a:t>
            </a:r>
            <a:r>
              <a:rPr lang="en-US" sz="2400" dirty="0">
                <a:latin typeface="+mn-lt"/>
              </a:rPr>
              <a:t>find the number in the queue, we note that when a customer arrives, then </a:t>
            </a:r>
            <a:r>
              <a:rPr lang="en-US" sz="2400" dirty="0" smtClean="0">
                <a:latin typeface="+mn-lt"/>
              </a:rPr>
              <a:t>all prior </a:t>
            </a:r>
            <a:r>
              <a:rPr lang="en-US" sz="2400" dirty="0">
                <a:latin typeface="+mn-lt"/>
              </a:rPr>
              <a:t>customers who have not completed service by that time must still be waiting</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5503522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Manual Simulation and Spreadsheet Implementation</a:t>
            </a:r>
            <a:endParaRPr lang="en-US"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3910798136"/>
              </p:ext>
            </p:extLst>
          </p:nvPr>
        </p:nvGraphicFramePr>
        <p:xfrm>
          <a:off x="525780" y="1718056"/>
          <a:ext cx="8092440" cy="2682240"/>
        </p:xfrm>
        <a:graphic>
          <a:graphicData uri="http://schemas.openxmlformats.org/drawingml/2006/table">
            <a:tbl>
              <a:tblPr firstRow="1" bandRow="1">
                <a:tableStyleId>{5940675A-B579-460E-94D1-54222C63F5DA}</a:tableStyleId>
              </a:tblPr>
              <a:tblGrid>
                <a:gridCol w="800100">
                  <a:extLst>
                    <a:ext uri="{9D8B030D-6E8A-4147-A177-3AD203B41FA5}">
                      <a16:colId xmlns:a16="http://schemas.microsoft.com/office/drawing/2014/main" val="1611997753"/>
                    </a:ext>
                  </a:extLst>
                </a:gridCol>
                <a:gridCol w="969264">
                  <a:extLst>
                    <a:ext uri="{9D8B030D-6E8A-4147-A177-3AD203B41FA5}">
                      <a16:colId xmlns:a16="http://schemas.microsoft.com/office/drawing/2014/main" val="1379699509"/>
                    </a:ext>
                  </a:extLst>
                </a:gridCol>
                <a:gridCol w="1005840">
                  <a:extLst>
                    <a:ext uri="{9D8B030D-6E8A-4147-A177-3AD203B41FA5}">
                      <a16:colId xmlns:a16="http://schemas.microsoft.com/office/drawing/2014/main" val="2676855209"/>
                    </a:ext>
                  </a:extLst>
                </a:gridCol>
                <a:gridCol w="1307592">
                  <a:extLst>
                    <a:ext uri="{9D8B030D-6E8A-4147-A177-3AD203B41FA5}">
                      <a16:colId xmlns:a16="http://schemas.microsoft.com/office/drawing/2014/main" val="1714474874"/>
                    </a:ext>
                  </a:extLst>
                </a:gridCol>
                <a:gridCol w="850392">
                  <a:extLst>
                    <a:ext uri="{9D8B030D-6E8A-4147-A177-3AD203B41FA5}">
                      <a16:colId xmlns:a16="http://schemas.microsoft.com/office/drawing/2014/main" val="76577744"/>
                    </a:ext>
                  </a:extLst>
                </a:gridCol>
                <a:gridCol w="859536">
                  <a:extLst>
                    <a:ext uri="{9D8B030D-6E8A-4147-A177-3AD203B41FA5}">
                      <a16:colId xmlns:a16="http://schemas.microsoft.com/office/drawing/2014/main" val="2933412751"/>
                    </a:ext>
                  </a:extLst>
                </a:gridCol>
                <a:gridCol w="1024128">
                  <a:extLst>
                    <a:ext uri="{9D8B030D-6E8A-4147-A177-3AD203B41FA5}">
                      <a16:colId xmlns:a16="http://schemas.microsoft.com/office/drawing/2014/main" val="4061605557"/>
                    </a:ext>
                  </a:extLst>
                </a:gridCol>
                <a:gridCol w="1275588">
                  <a:extLst>
                    <a:ext uri="{9D8B030D-6E8A-4147-A177-3AD203B41FA5}">
                      <a16:colId xmlns:a16="http://schemas.microsoft.com/office/drawing/2014/main" val="4207496597"/>
                    </a:ext>
                  </a:extLst>
                </a:gridCol>
              </a:tblGrid>
              <a:tr h="212344">
                <a:tc>
                  <a:txBody>
                    <a:bodyPr/>
                    <a:lstStyle/>
                    <a:p>
                      <a:r>
                        <a:rPr lang="en-US" sz="1000" b="1" i="0" u="none" strike="noStrike" cap="none" baseline="0" dirty="0" smtClean="0">
                          <a:solidFill>
                            <a:schemeClr val="tx1"/>
                          </a:solidFill>
                          <a:latin typeface="+mn-lt"/>
                          <a:ea typeface="+mn-ea"/>
                          <a:cs typeface="+mn-cs"/>
                          <a:sym typeface="Arial"/>
                        </a:rPr>
                        <a:t>Customer</a:t>
                      </a:r>
                      <a:endParaRPr lang="en-US" sz="1000" b="1" dirty="0"/>
                    </a:p>
                  </a:txBody>
                  <a:tcPr/>
                </a:tc>
                <a:tc>
                  <a:txBody>
                    <a:bodyPr/>
                    <a:lstStyle/>
                    <a:p>
                      <a:r>
                        <a:rPr lang="en-US" sz="1000" b="1" i="0" u="none" strike="noStrike" cap="none" baseline="0" dirty="0" smtClean="0">
                          <a:solidFill>
                            <a:schemeClr val="tx1"/>
                          </a:solidFill>
                          <a:latin typeface="+mn-lt"/>
                          <a:ea typeface="+mn-ea"/>
                          <a:cs typeface="+mn-cs"/>
                          <a:sym typeface="Arial"/>
                        </a:rPr>
                        <a:t>Arrival Time</a:t>
                      </a:r>
                      <a:endParaRPr lang="en-US" sz="1000" b="1" dirty="0"/>
                    </a:p>
                  </a:txBody>
                  <a:tcPr/>
                </a:tc>
                <a:tc>
                  <a:txBody>
                    <a:bodyPr/>
                    <a:lstStyle/>
                    <a:p>
                      <a:r>
                        <a:rPr lang="en-US" sz="1000" b="1" i="0" u="none" strike="noStrike" cap="none" baseline="0" dirty="0" smtClean="0">
                          <a:solidFill>
                            <a:schemeClr val="tx1"/>
                          </a:solidFill>
                          <a:latin typeface="+mn-lt"/>
                          <a:ea typeface="+mn-ea"/>
                          <a:cs typeface="+mn-cs"/>
                          <a:sym typeface="Arial"/>
                        </a:rPr>
                        <a:t>Service Time</a:t>
                      </a:r>
                      <a:endParaRPr lang="en-US" sz="1000" b="1" dirty="0"/>
                    </a:p>
                  </a:txBody>
                  <a:tcPr/>
                </a:tc>
                <a:tc>
                  <a:txBody>
                    <a:bodyPr/>
                    <a:lstStyle/>
                    <a:p>
                      <a:r>
                        <a:rPr lang="en-US" sz="1000" b="1" i="0" u="none" strike="noStrike" cap="none" baseline="0" dirty="0" smtClean="0">
                          <a:solidFill>
                            <a:schemeClr val="tx1"/>
                          </a:solidFill>
                          <a:latin typeface="+mn-lt"/>
                          <a:ea typeface="+mn-ea"/>
                          <a:cs typeface="+mn-cs"/>
                          <a:sym typeface="Arial"/>
                        </a:rPr>
                        <a:t>Number in Queue</a:t>
                      </a:r>
                      <a:endParaRPr lang="en-US" sz="1000" b="1" dirty="0"/>
                    </a:p>
                  </a:txBody>
                  <a:tcPr/>
                </a:tc>
                <a:tc>
                  <a:txBody>
                    <a:bodyPr/>
                    <a:lstStyle/>
                    <a:p>
                      <a:r>
                        <a:rPr lang="en-US" sz="1000" b="1" i="0" u="none" strike="noStrike" cap="none" baseline="0" dirty="0" smtClean="0">
                          <a:solidFill>
                            <a:schemeClr val="tx1"/>
                          </a:solidFill>
                          <a:latin typeface="+mn-lt"/>
                          <a:ea typeface="+mn-ea"/>
                          <a:cs typeface="+mn-cs"/>
                          <a:sym typeface="Arial"/>
                        </a:rPr>
                        <a:t>Start Time</a:t>
                      </a:r>
                      <a:endParaRPr lang="en-US" sz="1000" b="1" dirty="0"/>
                    </a:p>
                  </a:txBody>
                  <a:tcPr/>
                </a:tc>
                <a:tc>
                  <a:txBody>
                    <a:bodyPr/>
                    <a:lstStyle/>
                    <a:p>
                      <a:r>
                        <a:rPr lang="en-US" sz="1000" b="1" i="0" u="none" strike="noStrike" cap="none" baseline="0" dirty="0" smtClean="0">
                          <a:solidFill>
                            <a:schemeClr val="tx1"/>
                          </a:solidFill>
                          <a:latin typeface="+mn-lt"/>
                          <a:ea typeface="+mn-ea"/>
                          <a:cs typeface="+mn-cs"/>
                          <a:sym typeface="Arial"/>
                        </a:rPr>
                        <a:t>End Time</a:t>
                      </a:r>
                      <a:endParaRPr lang="en-US" sz="1000" b="1" dirty="0"/>
                    </a:p>
                  </a:txBody>
                  <a:tcPr/>
                </a:tc>
                <a:tc>
                  <a:txBody>
                    <a:bodyPr/>
                    <a:lstStyle/>
                    <a:p>
                      <a:r>
                        <a:rPr lang="en-US" sz="1000" b="1" i="0" u="none" strike="noStrike" cap="none" baseline="0" dirty="0" smtClean="0">
                          <a:solidFill>
                            <a:schemeClr val="tx1"/>
                          </a:solidFill>
                          <a:latin typeface="+mn-lt"/>
                          <a:ea typeface="+mn-ea"/>
                          <a:cs typeface="+mn-cs"/>
                          <a:sym typeface="Arial"/>
                        </a:rPr>
                        <a:t>Waiting Time</a:t>
                      </a:r>
                      <a:endParaRPr lang="en-US" sz="1000" b="1" dirty="0"/>
                    </a:p>
                  </a:txBody>
                  <a:tcPr/>
                </a:tc>
                <a:tc>
                  <a:txBody>
                    <a:bodyPr/>
                    <a:lstStyle/>
                    <a:p>
                      <a:r>
                        <a:rPr lang="en-US" sz="1000" b="1" i="0" u="none" strike="noStrike" cap="none" baseline="0" dirty="0" smtClean="0">
                          <a:solidFill>
                            <a:schemeClr val="tx1"/>
                          </a:solidFill>
                          <a:latin typeface="+mn-lt"/>
                          <a:ea typeface="+mn-ea"/>
                          <a:cs typeface="+mn-cs"/>
                          <a:sym typeface="Arial"/>
                        </a:rPr>
                        <a:t>Server Idle Time</a:t>
                      </a:r>
                      <a:endParaRPr lang="en-US" sz="1000" b="1" dirty="0"/>
                    </a:p>
                  </a:txBody>
                  <a:tcPr/>
                </a:tc>
                <a:extLst>
                  <a:ext uri="{0D108BD9-81ED-4DB2-BD59-A6C34878D82A}">
                    <a16:rowId xmlns:a16="http://schemas.microsoft.com/office/drawing/2014/main" val="2905316736"/>
                  </a:ext>
                </a:extLst>
              </a:tr>
              <a:tr h="206248">
                <a:tc>
                  <a:txBody>
                    <a:bodyPr/>
                    <a:lstStyle/>
                    <a:p>
                      <a:pPr algn="ctr"/>
                      <a:r>
                        <a:rPr lang="en-US" sz="1000" dirty="0" smtClean="0"/>
                        <a:t>1</a:t>
                      </a:r>
                      <a:endParaRPr lang="en-US" sz="1000" dirty="0"/>
                    </a:p>
                  </a:txBody>
                  <a:tcPr/>
                </a:tc>
                <a:tc>
                  <a:txBody>
                    <a:bodyPr/>
                    <a:lstStyle/>
                    <a:p>
                      <a:pPr algn="ctr"/>
                      <a:r>
                        <a:rPr lang="en-US" sz="1000" dirty="0" smtClean="0"/>
                        <a:t>3.2</a:t>
                      </a:r>
                      <a:endParaRPr lang="en-US" sz="1000" dirty="0"/>
                    </a:p>
                  </a:txBody>
                  <a:tcPr/>
                </a:tc>
                <a:tc>
                  <a:txBody>
                    <a:bodyPr/>
                    <a:lstStyle/>
                    <a:p>
                      <a:pPr algn="ctr"/>
                      <a:r>
                        <a:rPr lang="en-US" sz="1000" dirty="0" smtClean="0"/>
                        <a:t>3.7</a:t>
                      </a:r>
                      <a:endParaRPr lang="en-US" sz="1000" dirty="0"/>
                    </a:p>
                  </a:txBody>
                  <a:tcPr/>
                </a:tc>
                <a:tc>
                  <a:txBody>
                    <a:bodyPr/>
                    <a:lstStyle/>
                    <a:p>
                      <a:pPr algn="ctr"/>
                      <a:r>
                        <a:rPr lang="en-US" sz="1000" dirty="0" smtClean="0"/>
                        <a:t>0</a:t>
                      </a:r>
                      <a:endParaRPr lang="en-US" sz="1000" dirty="0"/>
                    </a:p>
                  </a:txBody>
                  <a:tcPr/>
                </a:tc>
                <a:tc>
                  <a:txBody>
                    <a:bodyPr/>
                    <a:lstStyle/>
                    <a:p>
                      <a:pPr algn="ctr"/>
                      <a:r>
                        <a:rPr lang="en-US" sz="1000" dirty="0" smtClean="0"/>
                        <a:t>3.2</a:t>
                      </a:r>
                      <a:endParaRPr lang="en-US" sz="1000" dirty="0"/>
                    </a:p>
                  </a:txBody>
                  <a:tcPr/>
                </a:tc>
                <a:tc>
                  <a:txBody>
                    <a:bodyPr/>
                    <a:lstStyle/>
                    <a:p>
                      <a:pPr algn="ctr"/>
                      <a:r>
                        <a:rPr lang="en-US" sz="1000" dirty="0" smtClean="0"/>
                        <a:t>6.9</a:t>
                      </a:r>
                      <a:endParaRPr lang="en-US" sz="1000" dirty="0"/>
                    </a:p>
                  </a:txBody>
                  <a:tcPr/>
                </a:tc>
                <a:tc>
                  <a:txBody>
                    <a:bodyPr/>
                    <a:lstStyle/>
                    <a:p>
                      <a:pPr algn="ctr"/>
                      <a:r>
                        <a:rPr lang="en-US" sz="1000" dirty="0" smtClean="0"/>
                        <a:t>0</a:t>
                      </a:r>
                      <a:endParaRPr lang="en-US" sz="1000" dirty="0"/>
                    </a:p>
                  </a:txBody>
                  <a:tcPr/>
                </a:tc>
                <a:tc>
                  <a:txBody>
                    <a:bodyPr/>
                    <a:lstStyle/>
                    <a:p>
                      <a:pPr algn="ctr"/>
                      <a:r>
                        <a:rPr lang="en-US" sz="1000" dirty="0" smtClean="0"/>
                        <a:t>3.2</a:t>
                      </a:r>
                      <a:endParaRPr lang="en-US" sz="1000" dirty="0"/>
                    </a:p>
                  </a:txBody>
                  <a:tcPr/>
                </a:tc>
                <a:extLst>
                  <a:ext uri="{0D108BD9-81ED-4DB2-BD59-A6C34878D82A}">
                    <a16:rowId xmlns:a16="http://schemas.microsoft.com/office/drawing/2014/main" val="3738192966"/>
                  </a:ext>
                </a:extLst>
              </a:tr>
              <a:tr h="0">
                <a:tc>
                  <a:txBody>
                    <a:bodyPr/>
                    <a:lstStyle/>
                    <a:p>
                      <a:pPr algn="ctr"/>
                      <a:r>
                        <a:rPr lang="en-US" sz="1000" dirty="0" smtClean="0"/>
                        <a:t>2</a:t>
                      </a:r>
                      <a:endParaRPr lang="en-US" sz="1000" dirty="0"/>
                    </a:p>
                  </a:txBody>
                  <a:tcPr/>
                </a:tc>
                <a:tc>
                  <a:txBody>
                    <a:bodyPr/>
                    <a:lstStyle/>
                    <a:p>
                      <a:pPr algn="ctr"/>
                      <a:r>
                        <a:rPr lang="en-US" sz="1000" dirty="0" smtClean="0"/>
                        <a:t>10.5</a:t>
                      </a:r>
                      <a:endParaRPr lang="en-US" sz="1000" dirty="0"/>
                    </a:p>
                  </a:txBody>
                  <a:tcPr/>
                </a:tc>
                <a:tc>
                  <a:txBody>
                    <a:bodyPr/>
                    <a:lstStyle/>
                    <a:p>
                      <a:pPr algn="ctr"/>
                      <a:r>
                        <a:rPr lang="en-US" sz="1000" dirty="0" smtClean="0"/>
                        <a:t>3.5</a:t>
                      </a:r>
                      <a:endParaRPr lang="en-US" sz="1000" dirty="0"/>
                    </a:p>
                  </a:txBody>
                  <a:tcPr/>
                </a:tc>
                <a:tc>
                  <a:txBody>
                    <a:bodyPr/>
                    <a:lstStyle/>
                    <a:p>
                      <a:pPr algn="ctr"/>
                      <a:r>
                        <a:rPr lang="en-US" sz="1000" dirty="0" smtClean="0"/>
                        <a:t>0</a:t>
                      </a:r>
                      <a:endParaRPr lang="en-US" sz="1000" dirty="0"/>
                    </a:p>
                  </a:txBody>
                  <a:tcPr/>
                </a:tc>
                <a:tc>
                  <a:txBody>
                    <a:bodyPr/>
                    <a:lstStyle/>
                    <a:p>
                      <a:pPr algn="ctr"/>
                      <a:r>
                        <a:rPr lang="en-US" sz="1000" dirty="0" smtClean="0"/>
                        <a:t>10.5</a:t>
                      </a:r>
                      <a:endParaRPr lang="en-US" sz="1000" dirty="0"/>
                    </a:p>
                  </a:txBody>
                  <a:tcPr/>
                </a:tc>
                <a:tc>
                  <a:txBody>
                    <a:bodyPr/>
                    <a:lstStyle/>
                    <a:p>
                      <a:pPr algn="ctr"/>
                      <a:r>
                        <a:rPr lang="en-US" sz="1000" dirty="0" smtClean="0"/>
                        <a:t>14</a:t>
                      </a:r>
                      <a:endParaRPr lang="en-US" sz="1000" dirty="0"/>
                    </a:p>
                  </a:txBody>
                  <a:tcPr/>
                </a:tc>
                <a:tc>
                  <a:txBody>
                    <a:bodyPr/>
                    <a:lstStyle/>
                    <a:p>
                      <a:pPr algn="ctr"/>
                      <a:r>
                        <a:rPr lang="en-US" sz="1000" dirty="0" smtClean="0"/>
                        <a:t>0</a:t>
                      </a:r>
                      <a:endParaRPr lang="en-US" sz="1000" dirty="0"/>
                    </a:p>
                  </a:txBody>
                  <a:tcPr/>
                </a:tc>
                <a:tc>
                  <a:txBody>
                    <a:bodyPr/>
                    <a:lstStyle/>
                    <a:p>
                      <a:pPr algn="ctr"/>
                      <a:r>
                        <a:rPr lang="en-US" sz="1000" dirty="0" smtClean="0"/>
                        <a:t>3.6</a:t>
                      </a:r>
                      <a:endParaRPr lang="en-US" sz="1000" dirty="0"/>
                    </a:p>
                  </a:txBody>
                  <a:tcPr/>
                </a:tc>
                <a:extLst>
                  <a:ext uri="{0D108BD9-81ED-4DB2-BD59-A6C34878D82A}">
                    <a16:rowId xmlns:a16="http://schemas.microsoft.com/office/drawing/2014/main" val="1991644146"/>
                  </a:ext>
                </a:extLst>
              </a:tr>
              <a:tr h="0">
                <a:tc>
                  <a:txBody>
                    <a:bodyPr/>
                    <a:lstStyle/>
                    <a:p>
                      <a:pPr algn="ctr"/>
                      <a:r>
                        <a:rPr lang="en-US" sz="1000" dirty="0" smtClean="0"/>
                        <a:t>3</a:t>
                      </a:r>
                      <a:endParaRPr lang="en-US" sz="1000" dirty="0"/>
                    </a:p>
                  </a:txBody>
                  <a:tcPr/>
                </a:tc>
                <a:tc>
                  <a:txBody>
                    <a:bodyPr/>
                    <a:lstStyle/>
                    <a:p>
                      <a:pPr algn="ctr"/>
                      <a:r>
                        <a:rPr lang="en-US" sz="1000" dirty="0" smtClean="0"/>
                        <a:t>12.8</a:t>
                      </a:r>
                      <a:endParaRPr lang="en-US" sz="1000" dirty="0"/>
                    </a:p>
                  </a:txBody>
                  <a:tcPr/>
                </a:tc>
                <a:tc>
                  <a:txBody>
                    <a:bodyPr/>
                    <a:lstStyle/>
                    <a:p>
                      <a:pPr algn="ctr"/>
                      <a:r>
                        <a:rPr lang="en-US" sz="1000" dirty="0" smtClean="0"/>
                        <a:t>4.3</a:t>
                      </a:r>
                      <a:endParaRPr lang="en-US" sz="1000" dirty="0"/>
                    </a:p>
                  </a:txBody>
                  <a:tcPr/>
                </a:tc>
                <a:tc>
                  <a:txBody>
                    <a:bodyPr/>
                    <a:lstStyle/>
                    <a:p>
                      <a:pPr algn="ctr"/>
                      <a:r>
                        <a:rPr lang="en-US" sz="1000" dirty="0" smtClean="0"/>
                        <a:t>1</a:t>
                      </a:r>
                      <a:endParaRPr lang="en-US" sz="1000" dirty="0"/>
                    </a:p>
                  </a:txBody>
                  <a:tcPr/>
                </a:tc>
                <a:tc>
                  <a:txBody>
                    <a:bodyPr/>
                    <a:lstStyle/>
                    <a:p>
                      <a:pPr algn="ctr"/>
                      <a:r>
                        <a:rPr lang="en-US" sz="1000" dirty="0" smtClean="0"/>
                        <a:t>14</a:t>
                      </a:r>
                      <a:endParaRPr lang="en-US" sz="1000" dirty="0"/>
                    </a:p>
                  </a:txBody>
                  <a:tcPr/>
                </a:tc>
                <a:tc>
                  <a:txBody>
                    <a:bodyPr/>
                    <a:lstStyle/>
                    <a:p>
                      <a:pPr algn="ctr"/>
                      <a:r>
                        <a:rPr lang="en-US" sz="1000" dirty="0" smtClean="0"/>
                        <a:t>18.3</a:t>
                      </a:r>
                      <a:endParaRPr lang="en-US" sz="1000" dirty="0"/>
                    </a:p>
                  </a:txBody>
                  <a:tcPr/>
                </a:tc>
                <a:tc>
                  <a:txBody>
                    <a:bodyPr/>
                    <a:lstStyle/>
                    <a:p>
                      <a:pPr algn="ctr"/>
                      <a:r>
                        <a:rPr lang="en-US" sz="1000" dirty="0" smtClean="0"/>
                        <a:t>1.2</a:t>
                      </a:r>
                      <a:endParaRPr lang="en-US" sz="1000" dirty="0"/>
                    </a:p>
                  </a:txBody>
                  <a:tcPr/>
                </a:tc>
                <a:tc>
                  <a:txBody>
                    <a:bodyPr/>
                    <a:lstStyle/>
                    <a:p>
                      <a:pPr algn="ctr"/>
                      <a:r>
                        <a:rPr lang="en-US" sz="1000" dirty="0" smtClean="0"/>
                        <a:t>0</a:t>
                      </a:r>
                      <a:endParaRPr lang="en-US" sz="1000" dirty="0"/>
                    </a:p>
                  </a:txBody>
                  <a:tcPr/>
                </a:tc>
                <a:extLst>
                  <a:ext uri="{0D108BD9-81ED-4DB2-BD59-A6C34878D82A}">
                    <a16:rowId xmlns:a16="http://schemas.microsoft.com/office/drawing/2014/main" val="1679413933"/>
                  </a:ext>
                </a:extLst>
              </a:tr>
              <a:tr h="0">
                <a:tc>
                  <a:txBody>
                    <a:bodyPr/>
                    <a:lstStyle/>
                    <a:p>
                      <a:pPr algn="ctr"/>
                      <a:r>
                        <a:rPr lang="en-US" sz="1000" dirty="0" smtClean="0"/>
                        <a:t>4</a:t>
                      </a:r>
                      <a:endParaRPr lang="en-US" sz="1000" dirty="0"/>
                    </a:p>
                  </a:txBody>
                  <a:tcPr/>
                </a:tc>
                <a:tc>
                  <a:txBody>
                    <a:bodyPr/>
                    <a:lstStyle/>
                    <a:p>
                      <a:pPr algn="ctr"/>
                      <a:r>
                        <a:rPr lang="en-US" sz="1000" dirty="0" smtClean="0"/>
                        <a:t>14.5</a:t>
                      </a:r>
                      <a:endParaRPr lang="en-US" sz="1000" dirty="0"/>
                    </a:p>
                  </a:txBody>
                  <a:tcPr/>
                </a:tc>
                <a:tc>
                  <a:txBody>
                    <a:bodyPr/>
                    <a:lstStyle/>
                    <a:p>
                      <a:pPr algn="ctr"/>
                      <a:r>
                        <a:rPr lang="en-US" sz="1000" dirty="0" smtClean="0"/>
                        <a:t>3</a:t>
                      </a:r>
                      <a:endParaRPr lang="en-US" sz="1000" dirty="0"/>
                    </a:p>
                  </a:txBody>
                  <a:tcPr/>
                </a:tc>
                <a:tc>
                  <a:txBody>
                    <a:bodyPr/>
                    <a:lstStyle/>
                    <a:p>
                      <a:pPr algn="ctr"/>
                      <a:r>
                        <a:rPr lang="en-US" sz="1000" dirty="0" smtClean="0"/>
                        <a:t>1</a:t>
                      </a:r>
                      <a:endParaRPr lang="en-US" sz="1000" dirty="0"/>
                    </a:p>
                  </a:txBody>
                  <a:tcPr/>
                </a:tc>
                <a:tc>
                  <a:txBody>
                    <a:bodyPr/>
                    <a:lstStyle/>
                    <a:p>
                      <a:pPr algn="ctr"/>
                      <a:r>
                        <a:rPr lang="en-US" sz="1000" dirty="0" smtClean="0"/>
                        <a:t>18.3</a:t>
                      </a:r>
                      <a:endParaRPr lang="en-US" sz="1000" dirty="0"/>
                    </a:p>
                  </a:txBody>
                  <a:tcPr/>
                </a:tc>
                <a:tc>
                  <a:txBody>
                    <a:bodyPr/>
                    <a:lstStyle/>
                    <a:p>
                      <a:pPr algn="ctr"/>
                      <a:r>
                        <a:rPr lang="en-US" sz="1000" dirty="0" smtClean="0"/>
                        <a:t>21.3</a:t>
                      </a:r>
                      <a:endParaRPr lang="en-US" sz="1000" dirty="0"/>
                    </a:p>
                  </a:txBody>
                  <a:tcPr/>
                </a:tc>
                <a:tc>
                  <a:txBody>
                    <a:bodyPr/>
                    <a:lstStyle/>
                    <a:p>
                      <a:pPr algn="ctr"/>
                      <a:r>
                        <a:rPr lang="en-US" sz="1000" dirty="0" smtClean="0"/>
                        <a:t>3.8</a:t>
                      </a:r>
                      <a:endParaRPr lang="en-US" sz="1000" dirty="0"/>
                    </a:p>
                  </a:txBody>
                  <a:tcPr/>
                </a:tc>
                <a:tc>
                  <a:txBody>
                    <a:bodyPr/>
                    <a:lstStyle/>
                    <a:p>
                      <a:pPr algn="ctr"/>
                      <a:r>
                        <a:rPr lang="en-US" sz="1000" dirty="0" smtClean="0"/>
                        <a:t>0</a:t>
                      </a:r>
                      <a:endParaRPr lang="en-US" sz="1000" dirty="0"/>
                    </a:p>
                  </a:txBody>
                  <a:tcPr/>
                </a:tc>
                <a:extLst>
                  <a:ext uri="{0D108BD9-81ED-4DB2-BD59-A6C34878D82A}">
                    <a16:rowId xmlns:a16="http://schemas.microsoft.com/office/drawing/2014/main" val="3155941823"/>
                  </a:ext>
                </a:extLst>
              </a:tr>
              <a:tr h="0">
                <a:tc>
                  <a:txBody>
                    <a:bodyPr/>
                    <a:lstStyle/>
                    <a:p>
                      <a:pPr algn="ctr"/>
                      <a:r>
                        <a:rPr lang="en-US" sz="1000" dirty="0" smtClean="0"/>
                        <a:t>5</a:t>
                      </a:r>
                      <a:endParaRPr lang="en-US" sz="1000" dirty="0"/>
                    </a:p>
                  </a:txBody>
                  <a:tcPr/>
                </a:tc>
                <a:tc>
                  <a:txBody>
                    <a:bodyPr/>
                    <a:lstStyle/>
                    <a:p>
                      <a:pPr algn="ctr"/>
                      <a:r>
                        <a:rPr lang="en-US" sz="1000" dirty="0" smtClean="0"/>
                        <a:t>17.2</a:t>
                      </a:r>
                      <a:endParaRPr lang="en-US" sz="1000" dirty="0"/>
                    </a:p>
                  </a:txBody>
                  <a:tcPr/>
                </a:tc>
                <a:tc>
                  <a:txBody>
                    <a:bodyPr/>
                    <a:lstStyle/>
                    <a:p>
                      <a:pPr algn="ctr"/>
                      <a:r>
                        <a:rPr lang="en-US" sz="1000" dirty="0" smtClean="0"/>
                        <a:t>2.8</a:t>
                      </a:r>
                      <a:endParaRPr lang="en-US" sz="1000" dirty="0"/>
                    </a:p>
                  </a:txBody>
                  <a:tcPr/>
                </a:tc>
                <a:tc>
                  <a:txBody>
                    <a:bodyPr/>
                    <a:lstStyle/>
                    <a:p>
                      <a:pPr algn="ctr"/>
                      <a:r>
                        <a:rPr lang="en-US" sz="1000" dirty="0" smtClean="0"/>
                        <a:t>2</a:t>
                      </a:r>
                      <a:endParaRPr lang="en-US" sz="1000" dirty="0"/>
                    </a:p>
                  </a:txBody>
                  <a:tcPr/>
                </a:tc>
                <a:tc>
                  <a:txBody>
                    <a:bodyPr/>
                    <a:lstStyle/>
                    <a:p>
                      <a:pPr algn="ctr"/>
                      <a:r>
                        <a:rPr lang="en-US" sz="1000" dirty="0" smtClean="0"/>
                        <a:t>21.3</a:t>
                      </a:r>
                      <a:endParaRPr lang="en-US" sz="1000" dirty="0"/>
                    </a:p>
                  </a:txBody>
                  <a:tcPr/>
                </a:tc>
                <a:tc>
                  <a:txBody>
                    <a:bodyPr/>
                    <a:lstStyle/>
                    <a:p>
                      <a:pPr algn="ctr"/>
                      <a:r>
                        <a:rPr lang="en-US" sz="1000" dirty="0" smtClean="0"/>
                        <a:t>24.1</a:t>
                      </a:r>
                      <a:endParaRPr lang="en-US" sz="1000" dirty="0"/>
                    </a:p>
                  </a:txBody>
                  <a:tcPr/>
                </a:tc>
                <a:tc>
                  <a:txBody>
                    <a:bodyPr/>
                    <a:lstStyle/>
                    <a:p>
                      <a:pPr algn="ctr"/>
                      <a:r>
                        <a:rPr lang="en-US" sz="1000" dirty="0" smtClean="0"/>
                        <a:t>4.1</a:t>
                      </a:r>
                      <a:endParaRPr lang="en-US" sz="1000" dirty="0"/>
                    </a:p>
                  </a:txBody>
                  <a:tcPr/>
                </a:tc>
                <a:tc>
                  <a:txBody>
                    <a:bodyPr/>
                    <a:lstStyle/>
                    <a:p>
                      <a:pPr algn="ctr"/>
                      <a:r>
                        <a:rPr lang="en-US" sz="1000" dirty="0" smtClean="0"/>
                        <a:t>0</a:t>
                      </a:r>
                      <a:endParaRPr lang="en-US" sz="1000" dirty="0"/>
                    </a:p>
                  </a:txBody>
                  <a:tcPr/>
                </a:tc>
                <a:extLst>
                  <a:ext uri="{0D108BD9-81ED-4DB2-BD59-A6C34878D82A}">
                    <a16:rowId xmlns:a16="http://schemas.microsoft.com/office/drawing/2014/main" val="2047816936"/>
                  </a:ext>
                </a:extLst>
              </a:tr>
              <a:tr h="0">
                <a:tc>
                  <a:txBody>
                    <a:bodyPr/>
                    <a:lstStyle/>
                    <a:p>
                      <a:pPr algn="ctr"/>
                      <a:r>
                        <a:rPr lang="en-US" sz="1000" dirty="0" smtClean="0"/>
                        <a:t>6</a:t>
                      </a:r>
                      <a:endParaRPr lang="en-US" sz="1000" dirty="0"/>
                    </a:p>
                  </a:txBody>
                  <a:tcPr/>
                </a:tc>
                <a:tc>
                  <a:txBody>
                    <a:bodyPr/>
                    <a:lstStyle/>
                    <a:p>
                      <a:pPr algn="ctr"/>
                      <a:r>
                        <a:rPr lang="en-US" sz="1000" dirty="0" smtClean="0"/>
                        <a:t>19.7</a:t>
                      </a:r>
                      <a:endParaRPr lang="en-US" sz="1000" dirty="0"/>
                    </a:p>
                  </a:txBody>
                  <a:tcPr/>
                </a:tc>
                <a:tc>
                  <a:txBody>
                    <a:bodyPr/>
                    <a:lstStyle/>
                    <a:p>
                      <a:pPr algn="ctr"/>
                      <a:r>
                        <a:rPr lang="en-US" sz="1000" dirty="0" smtClean="0"/>
                        <a:t>4.2</a:t>
                      </a:r>
                      <a:endParaRPr lang="en-US" sz="1000" dirty="0"/>
                    </a:p>
                  </a:txBody>
                  <a:tcPr/>
                </a:tc>
                <a:tc>
                  <a:txBody>
                    <a:bodyPr/>
                    <a:lstStyle/>
                    <a:p>
                      <a:pPr algn="ctr"/>
                      <a:r>
                        <a:rPr lang="en-US" sz="1000" dirty="0" smtClean="0"/>
                        <a:t>2</a:t>
                      </a:r>
                      <a:endParaRPr lang="en-US" sz="1000" dirty="0"/>
                    </a:p>
                  </a:txBody>
                  <a:tcPr/>
                </a:tc>
                <a:tc>
                  <a:txBody>
                    <a:bodyPr/>
                    <a:lstStyle/>
                    <a:p>
                      <a:pPr algn="ctr"/>
                      <a:r>
                        <a:rPr lang="en-US" sz="1000" dirty="0" smtClean="0"/>
                        <a:t>24.1</a:t>
                      </a:r>
                      <a:endParaRPr lang="en-US" sz="1000" dirty="0"/>
                    </a:p>
                  </a:txBody>
                  <a:tcPr/>
                </a:tc>
                <a:tc>
                  <a:txBody>
                    <a:bodyPr/>
                    <a:lstStyle/>
                    <a:p>
                      <a:pPr algn="ctr"/>
                      <a:r>
                        <a:rPr lang="en-US" sz="1000" dirty="0" smtClean="0"/>
                        <a:t>28.3</a:t>
                      </a:r>
                      <a:endParaRPr lang="en-US" sz="1000" dirty="0"/>
                    </a:p>
                  </a:txBody>
                  <a:tcPr/>
                </a:tc>
                <a:tc>
                  <a:txBody>
                    <a:bodyPr/>
                    <a:lstStyle/>
                    <a:p>
                      <a:pPr algn="ctr"/>
                      <a:r>
                        <a:rPr lang="en-US" sz="1000" dirty="0" smtClean="0"/>
                        <a:t>4.4</a:t>
                      </a:r>
                      <a:endParaRPr lang="en-US" sz="1000" dirty="0"/>
                    </a:p>
                  </a:txBody>
                  <a:tcPr/>
                </a:tc>
                <a:tc>
                  <a:txBody>
                    <a:bodyPr/>
                    <a:lstStyle/>
                    <a:p>
                      <a:pPr algn="ctr"/>
                      <a:r>
                        <a:rPr lang="en-US" sz="1000" dirty="0" smtClean="0"/>
                        <a:t>0</a:t>
                      </a:r>
                      <a:endParaRPr lang="en-US" sz="1000" dirty="0"/>
                    </a:p>
                  </a:txBody>
                  <a:tcPr/>
                </a:tc>
                <a:extLst>
                  <a:ext uri="{0D108BD9-81ED-4DB2-BD59-A6C34878D82A}">
                    <a16:rowId xmlns:a16="http://schemas.microsoft.com/office/drawing/2014/main" val="1633294817"/>
                  </a:ext>
                </a:extLst>
              </a:tr>
              <a:tr h="0">
                <a:tc>
                  <a:txBody>
                    <a:bodyPr/>
                    <a:lstStyle/>
                    <a:p>
                      <a:pPr algn="ctr"/>
                      <a:r>
                        <a:rPr lang="en-US" sz="1000" dirty="0" smtClean="0"/>
                        <a:t>7</a:t>
                      </a:r>
                      <a:endParaRPr lang="en-US" sz="1000" dirty="0"/>
                    </a:p>
                  </a:txBody>
                  <a:tcPr/>
                </a:tc>
                <a:tc>
                  <a:txBody>
                    <a:bodyPr/>
                    <a:lstStyle/>
                    <a:p>
                      <a:pPr algn="ctr"/>
                      <a:r>
                        <a:rPr lang="en-US" sz="1000" dirty="0" smtClean="0"/>
                        <a:t>26.9</a:t>
                      </a:r>
                      <a:endParaRPr lang="en-US" sz="1000" dirty="0"/>
                    </a:p>
                  </a:txBody>
                  <a:tcPr/>
                </a:tc>
                <a:tc>
                  <a:txBody>
                    <a:bodyPr/>
                    <a:lstStyle/>
                    <a:p>
                      <a:pPr algn="ctr"/>
                      <a:r>
                        <a:rPr lang="en-US" sz="1000" dirty="0" smtClean="0"/>
                        <a:t>2.8</a:t>
                      </a:r>
                      <a:endParaRPr lang="en-US" sz="1000" dirty="0"/>
                    </a:p>
                  </a:txBody>
                  <a:tcPr/>
                </a:tc>
                <a:tc>
                  <a:txBody>
                    <a:bodyPr/>
                    <a:lstStyle/>
                    <a:p>
                      <a:pPr algn="ctr"/>
                      <a:r>
                        <a:rPr lang="en-US" sz="1000" dirty="0" smtClean="0"/>
                        <a:t>1</a:t>
                      </a:r>
                      <a:endParaRPr lang="en-US" sz="1000" dirty="0"/>
                    </a:p>
                  </a:txBody>
                  <a:tcPr/>
                </a:tc>
                <a:tc>
                  <a:txBody>
                    <a:bodyPr/>
                    <a:lstStyle/>
                    <a:p>
                      <a:pPr algn="ctr"/>
                      <a:r>
                        <a:rPr lang="en-US" sz="1000" dirty="0" smtClean="0"/>
                        <a:t>28.3</a:t>
                      </a:r>
                      <a:endParaRPr lang="en-US" sz="1000" dirty="0"/>
                    </a:p>
                  </a:txBody>
                  <a:tcPr/>
                </a:tc>
                <a:tc>
                  <a:txBody>
                    <a:bodyPr/>
                    <a:lstStyle/>
                    <a:p>
                      <a:pPr algn="ctr"/>
                      <a:r>
                        <a:rPr lang="en-US" sz="1000" dirty="0" smtClean="0"/>
                        <a:t>31.1</a:t>
                      </a:r>
                      <a:endParaRPr lang="en-US" sz="1000" dirty="0"/>
                    </a:p>
                  </a:txBody>
                  <a:tcPr/>
                </a:tc>
                <a:tc>
                  <a:txBody>
                    <a:bodyPr/>
                    <a:lstStyle/>
                    <a:p>
                      <a:pPr algn="ctr"/>
                      <a:r>
                        <a:rPr lang="en-US" sz="1000" dirty="0" smtClean="0"/>
                        <a:t>1.4</a:t>
                      </a:r>
                      <a:endParaRPr lang="en-US" sz="1000" dirty="0"/>
                    </a:p>
                  </a:txBody>
                  <a:tcPr/>
                </a:tc>
                <a:tc>
                  <a:txBody>
                    <a:bodyPr/>
                    <a:lstStyle/>
                    <a:p>
                      <a:pPr algn="ctr"/>
                      <a:r>
                        <a:rPr lang="en-US" sz="1000" dirty="0" smtClean="0"/>
                        <a:t>3</a:t>
                      </a:r>
                      <a:endParaRPr lang="en-US" sz="1000" dirty="0"/>
                    </a:p>
                  </a:txBody>
                  <a:tcPr/>
                </a:tc>
                <a:extLst>
                  <a:ext uri="{0D108BD9-81ED-4DB2-BD59-A6C34878D82A}">
                    <a16:rowId xmlns:a16="http://schemas.microsoft.com/office/drawing/2014/main" val="2322036619"/>
                  </a:ext>
                </a:extLst>
              </a:tr>
              <a:tr h="0">
                <a:tc>
                  <a:txBody>
                    <a:bodyPr/>
                    <a:lstStyle/>
                    <a:p>
                      <a:pPr algn="ctr"/>
                      <a:r>
                        <a:rPr lang="en-US" sz="1000" dirty="0" smtClean="0"/>
                        <a:t>8</a:t>
                      </a:r>
                      <a:endParaRPr lang="en-US" sz="1000" dirty="0"/>
                    </a:p>
                  </a:txBody>
                  <a:tcPr/>
                </a:tc>
                <a:tc>
                  <a:txBody>
                    <a:bodyPr/>
                    <a:lstStyle/>
                    <a:p>
                      <a:pPr algn="ctr"/>
                      <a:r>
                        <a:rPr lang="en-US" sz="1000" dirty="0" smtClean="0"/>
                        <a:t>28.7</a:t>
                      </a:r>
                      <a:endParaRPr lang="en-US" sz="1000" dirty="0"/>
                    </a:p>
                  </a:txBody>
                  <a:tcPr/>
                </a:tc>
                <a:tc>
                  <a:txBody>
                    <a:bodyPr/>
                    <a:lstStyle/>
                    <a:p>
                      <a:pPr algn="ctr"/>
                      <a:r>
                        <a:rPr lang="en-US" sz="1000" dirty="0" smtClean="0"/>
                        <a:t>1.3</a:t>
                      </a:r>
                      <a:endParaRPr lang="en-US" sz="1000" dirty="0"/>
                    </a:p>
                  </a:txBody>
                  <a:tcPr/>
                </a:tc>
                <a:tc>
                  <a:txBody>
                    <a:bodyPr/>
                    <a:lstStyle/>
                    <a:p>
                      <a:pPr algn="ctr"/>
                      <a:r>
                        <a:rPr lang="en-US" sz="1000" dirty="0" smtClean="0"/>
                        <a:t>1</a:t>
                      </a:r>
                      <a:endParaRPr lang="en-US" sz="1000" dirty="0"/>
                    </a:p>
                  </a:txBody>
                  <a:tcPr/>
                </a:tc>
                <a:tc>
                  <a:txBody>
                    <a:bodyPr/>
                    <a:lstStyle/>
                    <a:p>
                      <a:pPr algn="ctr"/>
                      <a:r>
                        <a:rPr lang="en-US" sz="1000" dirty="0" smtClean="0"/>
                        <a:t>31.1</a:t>
                      </a:r>
                      <a:endParaRPr lang="en-US" sz="1000" dirty="0"/>
                    </a:p>
                  </a:txBody>
                  <a:tcPr/>
                </a:tc>
                <a:tc>
                  <a:txBody>
                    <a:bodyPr/>
                    <a:lstStyle/>
                    <a:p>
                      <a:pPr algn="ctr"/>
                      <a:r>
                        <a:rPr lang="en-US" sz="1000" dirty="0" smtClean="0"/>
                        <a:t>32.4</a:t>
                      </a:r>
                      <a:endParaRPr lang="en-US" sz="1000" dirty="0"/>
                    </a:p>
                  </a:txBody>
                  <a:tcPr/>
                </a:tc>
                <a:tc>
                  <a:txBody>
                    <a:bodyPr/>
                    <a:lstStyle/>
                    <a:p>
                      <a:pPr algn="ctr"/>
                      <a:r>
                        <a:rPr lang="en-US" sz="1000" dirty="0" smtClean="0"/>
                        <a:t>2.4</a:t>
                      </a:r>
                      <a:endParaRPr lang="en-US" sz="1000" dirty="0"/>
                    </a:p>
                  </a:txBody>
                  <a:tcPr/>
                </a:tc>
                <a:tc>
                  <a:txBody>
                    <a:bodyPr/>
                    <a:lstStyle/>
                    <a:p>
                      <a:pPr algn="ctr"/>
                      <a:r>
                        <a:rPr lang="en-US" sz="1000" dirty="0" smtClean="0"/>
                        <a:t>0</a:t>
                      </a:r>
                      <a:endParaRPr lang="en-US" sz="1000" dirty="0"/>
                    </a:p>
                  </a:txBody>
                  <a:tcPr/>
                </a:tc>
                <a:extLst>
                  <a:ext uri="{0D108BD9-81ED-4DB2-BD59-A6C34878D82A}">
                    <a16:rowId xmlns:a16="http://schemas.microsoft.com/office/drawing/2014/main" val="2306714914"/>
                  </a:ext>
                </a:extLst>
              </a:tr>
              <a:tr h="0">
                <a:tc>
                  <a:txBody>
                    <a:bodyPr/>
                    <a:lstStyle/>
                    <a:p>
                      <a:pPr algn="ctr"/>
                      <a:r>
                        <a:rPr lang="en-US" sz="1000" dirty="0" smtClean="0"/>
                        <a:t>9</a:t>
                      </a:r>
                      <a:endParaRPr lang="en-US" sz="1000" dirty="0"/>
                    </a:p>
                  </a:txBody>
                  <a:tcPr/>
                </a:tc>
                <a:tc>
                  <a:txBody>
                    <a:bodyPr/>
                    <a:lstStyle/>
                    <a:p>
                      <a:pPr algn="ctr"/>
                      <a:r>
                        <a:rPr lang="en-US" sz="1000" dirty="0" smtClean="0"/>
                        <a:t>32.7</a:t>
                      </a:r>
                      <a:endParaRPr lang="en-US" sz="1000" dirty="0"/>
                    </a:p>
                  </a:txBody>
                  <a:tcPr/>
                </a:tc>
                <a:tc>
                  <a:txBody>
                    <a:bodyPr/>
                    <a:lstStyle/>
                    <a:p>
                      <a:pPr algn="ctr"/>
                      <a:r>
                        <a:rPr lang="en-US" sz="1000" dirty="0" smtClean="0"/>
                        <a:t>2.1</a:t>
                      </a:r>
                      <a:endParaRPr lang="en-US" sz="1000" dirty="0"/>
                    </a:p>
                  </a:txBody>
                  <a:tcPr/>
                </a:tc>
                <a:tc>
                  <a:txBody>
                    <a:bodyPr/>
                    <a:lstStyle/>
                    <a:p>
                      <a:pPr algn="ctr"/>
                      <a:r>
                        <a:rPr lang="en-US" sz="1000" dirty="0" smtClean="0"/>
                        <a:t>0</a:t>
                      </a:r>
                      <a:endParaRPr lang="en-US" sz="1000" dirty="0"/>
                    </a:p>
                  </a:txBody>
                  <a:tcPr/>
                </a:tc>
                <a:tc>
                  <a:txBody>
                    <a:bodyPr/>
                    <a:lstStyle/>
                    <a:p>
                      <a:pPr algn="ctr"/>
                      <a:r>
                        <a:rPr lang="en-US" sz="1000" dirty="0" smtClean="0"/>
                        <a:t>32.7</a:t>
                      </a:r>
                      <a:endParaRPr lang="en-US" sz="1000" dirty="0"/>
                    </a:p>
                  </a:txBody>
                  <a:tcPr/>
                </a:tc>
                <a:tc>
                  <a:txBody>
                    <a:bodyPr/>
                    <a:lstStyle/>
                    <a:p>
                      <a:pPr algn="ctr"/>
                      <a:r>
                        <a:rPr lang="en-US" sz="1000" dirty="0" smtClean="0"/>
                        <a:t>34.8</a:t>
                      </a:r>
                      <a:endParaRPr lang="en-US" sz="1000" dirty="0"/>
                    </a:p>
                  </a:txBody>
                  <a:tcPr/>
                </a:tc>
                <a:tc>
                  <a:txBody>
                    <a:bodyPr/>
                    <a:lstStyle/>
                    <a:p>
                      <a:pPr algn="ctr"/>
                      <a:r>
                        <a:rPr lang="en-US" sz="1000" dirty="0" smtClean="0"/>
                        <a:t>0</a:t>
                      </a:r>
                      <a:endParaRPr lang="en-US" sz="1000" dirty="0"/>
                    </a:p>
                  </a:txBody>
                  <a:tcPr/>
                </a:tc>
                <a:tc>
                  <a:txBody>
                    <a:bodyPr/>
                    <a:lstStyle/>
                    <a:p>
                      <a:pPr algn="ctr"/>
                      <a:r>
                        <a:rPr lang="en-US" sz="1000" dirty="0" smtClean="0"/>
                        <a:t>0.3</a:t>
                      </a:r>
                      <a:endParaRPr lang="en-US" sz="1000" dirty="0"/>
                    </a:p>
                  </a:txBody>
                  <a:tcPr/>
                </a:tc>
                <a:extLst>
                  <a:ext uri="{0D108BD9-81ED-4DB2-BD59-A6C34878D82A}">
                    <a16:rowId xmlns:a16="http://schemas.microsoft.com/office/drawing/2014/main" val="2614982837"/>
                  </a:ext>
                </a:extLst>
              </a:tr>
              <a:tr h="0">
                <a:tc>
                  <a:txBody>
                    <a:bodyPr/>
                    <a:lstStyle/>
                    <a:p>
                      <a:pPr algn="ctr"/>
                      <a:r>
                        <a:rPr lang="en-US" sz="1000" dirty="0" smtClean="0"/>
                        <a:t>10</a:t>
                      </a:r>
                      <a:endParaRPr lang="en-US" sz="1000" dirty="0"/>
                    </a:p>
                  </a:txBody>
                  <a:tcPr/>
                </a:tc>
                <a:tc>
                  <a:txBody>
                    <a:bodyPr/>
                    <a:lstStyle/>
                    <a:p>
                      <a:pPr algn="ctr"/>
                      <a:r>
                        <a:rPr lang="en-US" sz="1000" dirty="0" smtClean="0"/>
                        <a:t>36.9</a:t>
                      </a:r>
                      <a:endParaRPr lang="en-US" sz="1000" dirty="0"/>
                    </a:p>
                  </a:txBody>
                  <a:tcPr/>
                </a:tc>
                <a:tc>
                  <a:txBody>
                    <a:bodyPr/>
                    <a:lstStyle/>
                    <a:p>
                      <a:pPr algn="ctr"/>
                      <a:r>
                        <a:rPr lang="en-US" sz="1000" dirty="0" smtClean="0"/>
                        <a:t>4.8</a:t>
                      </a:r>
                      <a:endParaRPr lang="en-US" sz="1000" dirty="0"/>
                    </a:p>
                  </a:txBody>
                  <a:tcPr/>
                </a:tc>
                <a:tc>
                  <a:txBody>
                    <a:bodyPr/>
                    <a:lstStyle/>
                    <a:p>
                      <a:pPr algn="ctr"/>
                      <a:r>
                        <a:rPr lang="en-US" sz="1000" dirty="0" smtClean="0"/>
                        <a:t>0</a:t>
                      </a:r>
                      <a:endParaRPr lang="en-US" sz="1000" dirty="0"/>
                    </a:p>
                  </a:txBody>
                  <a:tcPr/>
                </a:tc>
                <a:tc>
                  <a:txBody>
                    <a:bodyPr/>
                    <a:lstStyle/>
                    <a:p>
                      <a:pPr algn="ctr"/>
                      <a:r>
                        <a:rPr lang="en-US" sz="1000" dirty="0" smtClean="0"/>
                        <a:t>36.9</a:t>
                      </a:r>
                      <a:endParaRPr lang="en-US" sz="1000" dirty="0"/>
                    </a:p>
                  </a:txBody>
                  <a:tcPr/>
                </a:tc>
                <a:tc>
                  <a:txBody>
                    <a:bodyPr/>
                    <a:lstStyle/>
                    <a:p>
                      <a:pPr algn="ctr"/>
                      <a:r>
                        <a:rPr lang="en-US" sz="1000" dirty="0" smtClean="0"/>
                        <a:t>41.7</a:t>
                      </a:r>
                      <a:endParaRPr lang="en-US" sz="1000" dirty="0"/>
                    </a:p>
                  </a:txBody>
                  <a:tcPr/>
                </a:tc>
                <a:tc>
                  <a:txBody>
                    <a:bodyPr/>
                    <a:lstStyle/>
                    <a:p>
                      <a:pPr algn="ctr"/>
                      <a:r>
                        <a:rPr lang="en-US" sz="1000" dirty="0" smtClean="0"/>
                        <a:t>0</a:t>
                      </a:r>
                      <a:endParaRPr lang="en-US" sz="1000" dirty="0"/>
                    </a:p>
                  </a:txBody>
                  <a:tcPr/>
                </a:tc>
                <a:tc>
                  <a:txBody>
                    <a:bodyPr/>
                    <a:lstStyle/>
                    <a:p>
                      <a:pPr algn="ctr"/>
                      <a:r>
                        <a:rPr lang="en-US" sz="1000" dirty="0" smtClean="0"/>
                        <a:t>2.1</a:t>
                      </a:r>
                      <a:endParaRPr lang="en-US" sz="1000" dirty="0"/>
                    </a:p>
                  </a:txBody>
                  <a:tcPr/>
                </a:tc>
                <a:extLst>
                  <a:ext uri="{0D108BD9-81ED-4DB2-BD59-A6C34878D82A}">
                    <a16:rowId xmlns:a16="http://schemas.microsoft.com/office/drawing/2014/main" val="2777461943"/>
                  </a:ext>
                </a:extLst>
              </a:tr>
            </a:tbl>
          </a:graphicData>
        </a:graphic>
      </p:graphicFrame>
      <p:pic>
        <p:nvPicPr>
          <p:cNvPr id="8" name="Picture 7" descr="A table has 11 rows and 8 columns. The columns have the following headings from left to right. Customer, arrival time, service time, number in queue, start time, end time, waiting time, and server idle time. The row entries are as follows. Row 1. Customer, blank. Arrival time, blank. Service time, blank. Number in queue, blank. Start time, blank. End time, 0. Waiting time, blank. Row 2. Customer, 1. Arrival time, 3.2. Service time, 3.7. Number in queue, 0. Start time, = B 3. End time, = E 3 + C 3. Waiting time, = E 3 minus B 3. Server idle time, = E 3. Row 3. Customer, 2. Arrival time, 10.5. Service time, 3.5. Number in queue, = A 4 minus MATCH left parenthesis B 4 comma $F $2 colon F 3 comma 1 right parenthesis. Start time, = MAX left parenthesis B 4 comma F 3 right parenthesis. End time, = E 4 + C 4. Waiting time, = E 4 minus B 4. Server idle time, = E 4 minus F 3. Row 4. Customer, 3. Arrival time, 12.8. Service time, 4.3. Number in queue, = A 5 minus MATCH left parenthesis B 5 comma $F $2 colon F 4 comma 1 right parenthesis. Start time, = MAX left parenthesis B 5 comma F 4 right parenthesis. End time, = E 5 + C 5. Waiting time, = E 5 minus B 5. Server idle time, = E 5 minus F 4. Row 5. Customer, 4. Arrival time, 14.5. Service time, 3. Number in queue, = A 6 minus MATCH left parenthesis B 6 comma $F $2 colon F 5 comma 1 right parenthesis. Start time, = MAX left parenthesis B 6 comma F 5 right parenthesis. End time, = E 6 + C 6. Waiting time, = E 6 minus B 6. Server idle time, = E 6 minus F 5. Row 6. Customer, 5. Arrival time, 17.2. Service time, 2.8. Number in queue, = A 7 minus MATCH left parenthesis B 7 comma $F $2 colon F 6 comma 1 right parenthesis. Start time, = MAX left parenthesis B 7 comma F 6 right parenthesis. End time, = E 7 + C 7. Waiting time, = E 7 minus B 7. Server idle time, = E 7 minus F 6. Row 7. Customer, 6. Arrival time, 19.7. Service time, 4.2. Number in queue, = A 8 minus MATCH left parenthesis B 8 comma $F $2 colon F 7 comma 1 right parenthesis. Start time, = MAX left parenthesis B 8 comma F 7 right parenthesis. End time, = E 8 + C 8. Waiting time, = E 8 minus B 8. Server idle time, = E 8 minus F 7. Row 8. Customer, 7. Arrival time, 26.9. Service time, 2.8. Number in queue, = A 9 minus MATCH left parenthesis B 9 comma $F $2 colon F 8 comma 1 right parenthesis. Start time, = MAX left parenthesis B 9 comma F 8 right parenthesis. End time, = E 9 + C 9. Waiting time, = E 9 minus B 9. Server idle time, = E 9 minus F 8. Row 9. Customer, 8. Arrival time, 28.7. Service time, 1.3. Number in queue, = A 10 minus MATCH left parenthesis B 10 comma $F $2 colon F 9 comma 1 right parenthesis. Start time, = MAX left parenthesis B 10 comma F 9 right parenthesis. End time, = E 10 + C 10. Waiting time, = E 10 minus B 10. Server idle time, = E 10 minus F 9. Row 10. Customer, 9. Arrival time, 32.7. Service time, 2.1. Number in queue, = A 11 minus MATCH left parenthesis B 11 comma $F $2 colon F 10 comma 1 right parenthesis. Start time, = MAX left parenthesis B 11 comma F 10 right parenthesis. End time, = E 11 + C 11. Waiting time, = E 11 minus B 11. Server idle time, = E 11 minus F 10. Row 11. Customer, 10. Arrival time, 36.9. Service time, 4.8. Number in queue, = A 12 minus MATCH left parenthesis B 12 comma $F $2 colon F 11 comma 1 right parenthesis. Start time, = MAX left parenthesis B 12 comma F 11 right parenthesis. End time, = E 12 + C 12. Waiting time, = E 12 minus B 12. Server idle time, = E 12 minus F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64" y="4566866"/>
            <a:ext cx="6317673" cy="1763305"/>
          </a:xfrm>
          <a:prstGeom prst="rect">
            <a:avLst/>
          </a:prstGeom>
        </p:spPr>
      </p:pic>
    </p:spTree>
    <p:extLst>
      <p:ext uri="{BB962C8B-B14F-4D97-AF65-F5344CB8AC3E}">
        <p14:creationId xmlns:p14="http://schemas.microsoft.com/office/powerpoint/2010/main" val="1290253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Example 12.18: Car Wash Simulation </a:t>
            </a:r>
            <a:r>
              <a:rPr lang="en-US" sz="2000" b="0" dirty="0" smtClean="0">
                <a:latin typeface="+mj-lt"/>
              </a:rPr>
              <a:t>(1 of 2)</a:t>
            </a:r>
            <a:endParaRPr lang="en-US" sz="2000" b="0" dirty="0">
              <a:latin typeface="+mj-lt"/>
            </a:endParaRPr>
          </a:p>
        </p:txBody>
      </p:sp>
      <p:sp>
        <p:nvSpPr>
          <p:cNvPr id="3" name="Content placeholder 2"/>
          <p:cNvSpPr>
            <a:spLocks noGrp="1"/>
          </p:cNvSpPr>
          <p:nvPr>
            <p:ph type="body" idx="1"/>
          </p:nvPr>
        </p:nvSpPr>
        <p:spPr/>
        <p:txBody>
          <a:bodyPr/>
          <a:lstStyle/>
          <a:p>
            <a:pPr marL="256032" indent="-256032">
              <a:buSzPct val="100000"/>
            </a:pPr>
            <a:r>
              <a:rPr lang="en-US" sz="2400" dirty="0" smtClean="0">
                <a:latin typeface="+mn-lt"/>
              </a:rPr>
              <a:t>Customers arrive </a:t>
            </a:r>
            <a:r>
              <a:rPr lang="en-US" sz="2400" dirty="0">
                <a:latin typeface="+mn-lt"/>
              </a:rPr>
              <a:t>randomly between three and eight minutes apart</a:t>
            </a:r>
            <a:r>
              <a:rPr lang="en-US" sz="2400" dirty="0" smtClean="0">
                <a:latin typeface="+mn-lt"/>
              </a:rPr>
              <a:t>. </a:t>
            </a:r>
          </a:p>
          <a:p>
            <a:pPr marL="256032" indent="-256032">
              <a:buSzPct val="100000"/>
            </a:pPr>
            <a:r>
              <a:rPr lang="en-US" sz="2400" dirty="0" smtClean="0">
                <a:latin typeface="+mn-lt"/>
              </a:rPr>
              <a:t>A </a:t>
            </a:r>
            <a:r>
              <a:rPr lang="en-US" sz="2400" dirty="0">
                <a:latin typeface="+mn-lt"/>
              </a:rPr>
              <a:t>standard wash takes four minutes (the service time</a:t>
            </a:r>
            <a:r>
              <a:rPr lang="en-US" sz="2400" dirty="0" smtClean="0">
                <a:latin typeface="+mn-lt"/>
              </a:rPr>
              <a:t>), but </a:t>
            </a:r>
            <a:r>
              <a:rPr lang="en-US" sz="2400" dirty="0">
                <a:latin typeface="+mn-lt"/>
              </a:rPr>
              <a:t>may run as high as seven </a:t>
            </a:r>
            <a:r>
              <a:rPr lang="en-US" sz="2400" dirty="0" smtClean="0">
                <a:latin typeface="+mn-lt"/>
              </a:rPr>
              <a:t>minutes.</a:t>
            </a:r>
          </a:p>
          <a:p>
            <a:pPr marL="256032" indent="-256032">
              <a:buSzPct val="100000"/>
            </a:pPr>
            <a:r>
              <a:rPr lang="en-US" sz="2400" dirty="0">
                <a:latin typeface="+mn-lt"/>
              </a:rPr>
              <a:t>The probabilities of the </a:t>
            </a:r>
            <a:r>
              <a:rPr lang="en-US" sz="2400" dirty="0" smtClean="0">
                <a:latin typeface="+mn-lt"/>
              </a:rPr>
              <a:t>times between </a:t>
            </a:r>
            <a:r>
              <a:rPr lang="en-US" sz="2400" dirty="0">
                <a:latin typeface="+mn-lt"/>
              </a:rPr>
              <a:t>arrivals and service times are estimated </a:t>
            </a:r>
            <a:r>
              <a:rPr lang="en-US" sz="2400" dirty="0" smtClean="0">
                <a:latin typeface="+mn-lt"/>
              </a:rPr>
              <a:t>from historical </a:t>
            </a:r>
            <a:r>
              <a:rPr lang="en-US" sz="2400" dirty="0">
                <a:latin typeface="+mn-lt"/>
              </a:rPr>
              <a:t>data</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972129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12.18: Car Wash Simulation </a:t>
            </a:r>
            <a:r>
              <a:rPr lang="en-US" sz="2000" b="0" dirty="0" smtClean="0">
                <a:latin typeface="+mj-lt"/>
              </a:rPr>
              <a:t>(2 </a:t>
            </a:r>
            <a:r>
              <a:rPr lang="en-US" sz="2000" b="0" dirty="0">
                <a:latin typeface="+mj-lt"/>
              </a:rPr>
              <a:t>of 2)</a:t>
            </a:r>
            <a:endParaRPr lang="en-US" sz="2000" dirty="0">
              <a:latin typeface="+mj-lt"/>
            </a:endParaRPr>
          </a:p>
        </p:txBody>
      </p:sp>
      <p:sp>
        <p:nvSpPr>
          <p:cNvPr id="3" name="Content placeholder 2"/>
          <p:cNvSpPr>
            <a:spLocks noGrp="1"/>
          </p:cNvSpPr>
          <p:nvPr>
            <p:ph type="body" idx="1"/>
          </p:nvPr>
        </p:nvSpPr>
        <p:spPr>
          <a:xfrm>
            <a:off x="457200" y="1600201"/>
            <a:ext cx="8229600" cy="566928"/>
          </a:xfrm>
        </p:spPr>
        <p:txBody>
          <a:bodyPr/>
          <a:lstStyle/>
          <a:p>
            <a:pPr marL="256032" indent="-256032">
              <a:buSzPct val="100000"/>
            </a:pPr>
            <a:r>
              <a:rPr lang="en-US" sz="2400" dirty="0">
                <a:latin typeface="+mn-lt"/>
              </a:rPr>
              <a:t>Excel file Car Wash </a:t>
            </a:r>
            <a:r>
              <a:rPr lang="en-US" sz="2400" dirty="0" smtClean="0">
                <a:latin typeface="+mn-lt"/>
              </a:rPr>
              <a:t>Simulation</a:t>
            </a:r>
            <a:endParaRPr lang="en-US" sz="2400" dirty="0">
              <a:latin typeface="+mn-lt"/>
            </a:endParaRPr>
          </a:p>
        </p:txBody>
      </p:sp>
      <p:pic>
        <p:nvPicPr>
          <p:cNvPr id="6" name="Picture 5" descr="A spreadsheet titled, Mike and Judy’s carwash, has 4 tables. The first table has 16 rows and 8 columns. The columns have the following headings from left to right. Customer, arrival time, service time, number in queue, start time, end time, waiting time, and server idle time. The row entries are as follows. Row 1. Blank, blank, blank, blank, blank, 0, blank, blank. Row 2. 1, 5, 4, 0, 5, 9, 0, 5. Row 3. 2, 11, 5, 0, 11, 16, 0, 2. Row 4. 3, 16, 5, 0, 16, 21, 0, 0. Row 5. 4, 23, 4, 0, 23, 27, 0, 2. Row 6. 5, 26, 5, 1, 27, 32, 1, 0. Row 7. 6, 30, 5, 1, 32, 37, 2, 0. Row 8. 7, 33, 6, 1, 37, 43, 4, 0. Row 9. 8, 37, 4, 1, 43, 47, 6, 0. Row 10. 9, 44, 4, 1, 47, 51, 3, 0. Row 11. 10, 49, 4, 1, 51, 55, 2, 0. Row 12. 11, 54, 6, 1, 55, 61, 1, 0. Row 13. 12, 60, 6, 1, 61, 67, 1, 0. Row 14. 13, 68, 4, 0, 68, 72, 0, 1. Row 15. 14, 72, 6, 0, 72, 78, 0, 0. Row 16. 15, 75, 4, 1, 78, 82, 3, 0. The second table titled, time between arrivals, has 6 rows and 4 columns. The columns have the following headings from left to right. Probability, random number intervals lower limit, random number intervals upper limit, and time, in minutes. The row entries are as follows. Row 1. 0.20, 0.00, 0.20, 3. Row 2. 0.20, 0.20, 0.40, 4. Row 3. 0.30, 0.40, 0.70, 5. Row 4. 0.15, 0.70, 0.85, 6. Row 5. 0.10, 0.85, 0.95, 7. Row 6. 0.05, 0.95, 1.00, 8. The third table titled, service time, has 4 rows and 4 columns. The columns have the following headings from left to right. Probability, random number intervals lower limit, random number intervals upper limit, and time, in minutes. The row entries are as follows. Row 1. 0.50, 0, 0.5, 4. Row 2. 0.25, 0.5, 0.75, 5. Row 3. 0.15, 0.75, 0.9, 6. Row 4. 0.10, 0.9, 1, 7. The fourth table has 4 columns and 1 row. The columns have the following headings from left to right. Maximum number in queue, maximum waiting time, average waiting time per customer, and total idle time. The row entry is as follows. Row 1. 1, 6, 1.18, 67."/>
          <p:cNvPicPr>
            <a:picLocks noChangeAspect="1"/>
          </p:cNvPicPr>
          <p:nvPr/>
        </p:nvPicPr>
        <p:blipFill>
          <a:blip r:embed="rId2"/>
          <a:stretch>
            <a:fillRect/>
          </a:stretch>
        </p:blipFill>
        <p:spPr>
          <a:xfrm>
            <a:off x="714560" y="2328427"/>
            <a:ext cx="7714880" cy="2466323"/>
          </a:xfrm>
          <a:prstGeom prst="rect">
            <a:avLst/>
          </a:prstGeom>
        </p:spPr>
      </p:pic>
      <p:sp>
        <p:nvSpPr>
          <p:cNvPr id="4" name="Content placeholder 2"/>
          <p:cNvSpPr>
            <a:spLocks noGrp="1"/>
          </p:cNvSpPr>
          <p:nvPr>
            <p:ph type="body" idx="2"/>
          </p:nvPr>
        </p:nvSpPr>
        <p:spPr>
          <a:xfrm>
            <a:off x="457200" y="4956049"/>
            <a:ext cx="8229600" cy="987551"/>
          </a:xfrm>
        </p:spPr>
        <p:txBody>
          <a:bodyPr/>
          <a:lstStyle/>
          <a:p>
            <a:pPr marL="256032" indent="-256032">
              <a:buSzPct val="100000"/>
            </a:pPr>
            <a:r>
              <a:rPr lang="en-US" sz="2400" dirty="0">
                <a:latin typeface="+mn-lt"/>
              </a:rPr>
              <a:t>This model only simulates one day. Use data tables to find distributions for the performance measures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54033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12.2: </a:t>
            </a:r>
            <a:r>
              <a:rPr lang="en-US" sz="3600" b="1" i="0" u="none" strike="noStrike" cap="none" dirty="0">
                <a:solidFill>
                  <a:srgbClr val="007FA3"/>
                </a:solidFill>
                <a:latin typeface="+mj-lt"/>
                <a:ea typeface="Arial"/>
                <a:cs typeface="Arial"/>
                <a:sym typeface="Arial"/>
              </a:rPr>
              <a:t>Using Excel’s Random Number Generation </a:t>
            </a:r>
            <a:r>
              <a:rPr lang="en-US" sz="3600" b="1" i="0" u="none" strike="noStrike" cap="none" dirty="0" smtClean="0">
                <a:solidFill>
                  <a:srgbClr val="007FA3"/>
                </a:solidFill>
                <a:latin typeface="+mj-lt"/>
                <a:ea typeface="Arial"/>
                <a:cs typeface="Arial"/>
                <a:sym typeface="Arial"/>
              </a:rPr>
              <a:t>Tool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1193" name="Content placeholder 2"/>
          <p:cNvSpPr txBox="1">
            <a:spLocks noGrp="1"/>
          </p:cNvSpPr>
          <p:nvPr>
            <p:ph type="body" idx="1"/>
          </p:nvPr>
        </p:nvSpPr>
        <p:spPr>
          <a:xfrm>
            <a:off x="457200" y="1600201"/>
            <a:ext cx="8229600" cy="94792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Generate 100 outcomes from a Poisson distribution with a mean of 12</a:t>
            </a:r>
            <a:endParaRPr sz="2400" b="0" i="0" u="none" strike="noStrike" cap="none" dirty="0">
              <a:solidFill>
                <a:schemeClr val="dk1"/>
              </a:solidFill>
              <a:latin typeface="+mn-lt"/>
              <a:ea typeface="Arial"/>
              <a:cs typeface="Arial"/>
              <a:sym typeface="Arial"/>
            </a:endParaRPr>
          </a:p>
        </p:txBody>
      </p:sp>
      <p:sp>
        <p:nvSpPr>
          <p:cNvPr id="1194" name="Content placeholder 2"/>
          <p:cNvSpPr txBox="1">
            <a:spLocks noGrp="1"/>
          </p:cNvSpPr>
          <p:nvPr>
            <p:ph type="body" idx="2"/>
          </p:nvPr>
        </p:nvSpPr>
        <p:spPr>
          <a:xfrm>
            <a:off x="479476" y="2602992"/>
            <a:ext cx="4421708" cy="3313176"/>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Number of Variables</a:t>
            </a:r>
            <a:r>
              <a:rPr lang="en-US" sz="2400" b="0" i="1" u="none" strike="noStrike" cap="none" dirty="0">
                <a:solidFill>
                  <a:schemeClr val="dk1"/>
                </a:solidFill>
                <a:latin typeface="+mn-lt"/>
                <a:sym typeface="Arial"/>
              </a:rPr>
              <a:t> </a:t>
            </a:r>
            <a:r>
              <a:rPr lang="en-US" sz="2400" b="0" i="0" u="none" strike="noStrike" cap="none" dirty="0">
                <a:solidFill>
                  <a:schemeClr val="dk1"/>
                </a:solidFill>
                <a:latin typeface="+mn-lt"/>
                <a:sym typeface="Arial"/>
              </a:rPr>
              <a:t>= 1.</a:t>
            </a:r>
            <a:endParaRPr sz="2400" dirty="0">
              <a:latin typeface="+mn-lt"/>
            </a:endParaRPr>
          </a:p>
          <a:p>
            <a:pPr marL="742950" marR="0" lvl="1" indent="-285750"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Number of Random Numbers</a:t>
            </a:r>
            <a:r>
              <a:rPr lang="en-US" sz="2400" b="0" i="1" u="none" strike="noStrike" cap="none" dirty="0">
                <a:solidFill>
                  <a:schemeClr val="dk1"/>
                </a:solidFill>
                <a:latin typeface="+mn-lt"/>
                <a:sym typeface="Arial"/>
              </a:rPr>
              <a:t> </a:t>
            </a:r>
            <a:r>
              <a:rPr lang="en-US" sz="2400" b="0" i="0" u="none" strike="noStrike" cap="none" dirty="0">
                <a:solidFill>
                  <a:schemeClr val="dk1"/>
                </a:solidFill>
                <a:latin typeface="+mn-lt"/>
                <a:sym typeface="Arial"/>
              </a:rPr>
              <a:t>= 100</a:t>
            </a:r>
            <a:endParaRPr sz="2400" dirty="0">
              <a:latin typeface="+mn-lt"/>
            </a:endParaRPr>
          </a:p>
          <a:p>
            <a:pPr marL="742950" marR="0" lvl="1" indent="-285750"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Distribution = Poisson</a:t>
            </a:r>
            <a:endParaRPr sz="2400" dirty="0">
              <a:latin typeface="+mn-lt"/>
            </a:endParaRPr>
          </a:p>
          <a:p>
            <a:pPr marL="742950" marR="0" lvl="1" indent="-285750"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Dialog changes and prompts you to enter Lambda (mean of Poisson) = 12</a:t>
            </a:r>
            <a:endParaRPr sz="2400" b="0" i="0" u="none" strike="noStrike" cap="none" dirty="0">
              <a:solidFill>
                <a:schemeClr val="dk1"/>
              </a:solidFill>
              <a:latin typeface="+mn-lt"/>
              <a:sym typeface="Arial"/>
            </a:endParaRPr>
          </a:p>
        </p:txBody>
      </p:sp>
      <p:pic>
        <p:nvPicPr>
          <p:cNvPr id="2" name="Picture 1" descr="A dialog box labeled, Random number generation has entry fields for number of variables, and number of random numbers. For distribution, Discrete is selected. Under output options, the radio button for New Worksheet Ply is selected. Ok button is selected."/>
          <p:cNvPicPr>
            <a:picLocks noChangeAspect="1"/>
          </p:cNvPicPr>
          <p:nvPr/>
        </p:nvPicPr>
        <p:blipFill>
          <a:blip r:embed="rId3"/>
          <a:stretch>
            <a:fillRect/>
          </a:stretch>
        </p:blipFill>
        <p:spPr>
          <a:xfrm>
            <a:off x="5236319" y="2665338"/>
            <a:ext cx="3334801" cy="3188484"/>
          </a:xfrm>
          <a:prstGeom prst="rect">
            <a:avLst/>
          </a:prstGeom>
        </p:spPr>
      </p:pic>
    </p:spTree>
    <p:extLst>
      <p:ext uri="{BB962C8B-B14F-4D97-AF65-F5344CB8AC3E}">
        <p14:creationId xmlns:p14="http://schemas.microsoft.com/office/powerpoint/2010/main" val="49131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r>
              <a:rPr lang="en-US" dirty="0">
                <a:latin typeface="+mj-lt"/>
              </a:rPr>
              <a:t>Example 12.2: Using Excel’s Random Number Generation Tool </a:t>
            </a:r>
            <a:r>
              <a:rPr lang="en-US" sz="2000" b="0" dirty="0" smtClean="0">
                <a:latin typeface="+mj-lt"/>
              </a:rPr>
              <a:t>(2 </a:t>
            </a:r>
            <a:r>
              <a:rPr lang="en-US" sz="2000" b="0" dirty="0">
                <a:latin typeface="+mj-lt"/>
              </a:rPr>
              <a:t>of 2</a:t>
            </a:r>
            <a:r>
              <a:rPr lang="en-US" sz="2000" b="0" dirty="0" smtClean="0">
                <a:latin typeface="+mj-lt"/>
              </a:rPr>
              <a:t>)</a:t>
            </a:r>
            <a:endParaRPr sz="3600" b="1" i="0" u="none" strike="noStrike" cap="none" dirty="0">
              <a:solidFill>
                <a:srgbClr val="007FA3"/>
              </a:solidFill>
              <a:latin typeface="+mj-lt"/>
              <a:sym typeface="Arial"/>
            </a:endParaRPr>
          </a:p>
        </p:txBody>
      </p:sp>
      <p:pic>
        <p:nvPicPr>
          <p:cNvPr id="1201" name="Picture 2" descr="An Excel spreadsheet displays a table titled, Poisson samples, and a histogram. The table has 21 rows and 4 columns. The columns have the following headings from left to right. Sample, value, bin, and frequency. The row entries are as follows. Row 1. 1, 10, 1, 0. Row 2. 2, 11, 2, 0. Row 3. 3, 11, 3, 0. Row 4. 4, 16, 4, 0. Row 5. 5, 18, 5, 1. Row 6. 6, 11, 6, 2. Row 7. 7, 6, 7, 1. Row 8. 8, 19, 8, 8. Row 9. 9, 12, 9, 11. Row 10. 10, 13, 10, 13. Row 11. 11, 14, 11, 14. Row 12. 12, 16, 12, 10. Row 13. 13, 14, 13, 14. Row 14. 14, 15, 14, 7. Row 15. 15, 15, 15, 4. Row 16. 16, 12, 16, 5. Row 17. 17, 15, 17, 3. Row 18. 18, 8, 18, 3. Row 19. 19, 10, 19, 3. Row 20. 20, 9, 20, 0. Row 21. 21, 13, more, 1. The bin and frequency values are represented as a histogram titled, Poisson samples. The vertical axis plots frequency values and the horizontal axis plots bin values."/>
          <p:cNvPicPr preferRelativeResize="0"/>
          <p:nvPr/>
        </p:nvPicPr>
        <p:blipFill rotWithShape="1">
          <a:blip r:embed="rId3">
            <a:alphaModFix/>
          </a:blip>
          <a:srcRect/>
          <a:stretch/>
        </p:blipFill>
        <p:spPr>
          <a:xfrm>
            <a:off x="457200" y="1636103"/>
            <a:ext cx="4589540" cy="3110307"/>
          </a:xfrm>
          <a:prstGeom prst="rect">
            <a:avLst/>
          </a:prstGeom>
          <a:noFill/>
          <a:ln>
            <a:noFill/>
          </a:ln>
        </p:spPr>
      </p:pic>
      <p:sp>
        <p:nvSpPr>
          <p:cNvPr id="1202" name="Content placeholder 2"/>
          <p:cNvSpPr txBox="1">
            <a:spLocks noGrp="1"/>
          </p:cNvSpPr>
          <p:nvPr>
            <p:ph type="body" idx="1"/>
          </p:nvPr>
        </p:nvSpPr>
        <p:spPr>
          <a:xfrm>
            <a:off x="5257800" y="1636103"/>
            <a:ext cx="2606040" cy="8686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200" b="0" i="0" u="none" strike="noStrike" cap="none" dirty="0">
                <a:solidFill>
                  <a:srgbClr val="000000"/>
                </a:solidFill>
                <a:latin typeface="+mn-lt"/>
                <a:sym typeface="Arial"/>
              </a:rPr>
              <a:t>(Histogram created </a:t>
            </a:r>
            <a:r>
              <a:rPr lang="en-US" sz="2200" b="0" i="0" u="none" strike="noStrike" cap="none" dirty="0" smtClean="0">
                <a:solidFill>
                  <a:srgbClr val="000000"/>
                </a:solidFill>
                <a:latin typeface="+mn-lt"/>
                <a:sym typeface="Arial"/>
              </a:rPr>
              <a:t>manually.)</a:t>
            </a:r>
            <a:endParaRPr sz="2200" dirty="0">
              <a:latin typeface="+mn-lt"/>
            </a:endParaRPr>
          </a:p>
        </p:txBody>
      </p:sp>
      <p:sp>
        <p:nvSpPr>
          <p:cNvPr id="3" name="Content placeholder 2"/>
          <p:cNvSpPr>
            <a:spLocks noGrp="1"/>
          </p:cNvSpPr>
          <p:nvPr>
            <p:ph type="body" idx="2"/>
          </p:nvPr>
        </p:nvSpPr>
        <p:spPr>
          <a:xfrm>
            <a:off x="457200" y="4818888"/>
            <a:ext cx="8229600" cy="1335024"/>
          </a:xfrm>
        </p:spPr>
        <p:txBody>
          <a:bodyPr/>
          <a:lstStyle/>
          <a:p>
            <a:pPr marL="0" indent="0">
              <a:spcBef>
                <a:spcPts val="0"/>
              </a:spcBef>
              <a:buSzPct val="100000"/>
              <a:buNone/>
            </a:pPr>
            <a:r>
              <a:rPr lang="en-US" sz="2200" dirty="0">
                <a:latin typeface="+mn-lt"/>
              </a:rPr>
              <a:t>One disadvantage with using the Random Number Generation tool is that you must repeat the process to generate a new set of sample values.  This can make it difficult to use this tool for simulation models</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1093106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Generating </a:t>
            </a:r>
            <a:r>
              <a:rPr lang="en-US" sz="3600" b="1" i="0" u="none" strike="noStrike" cap="none" dirty="0">
                <a:solidFill>
                  <a:srgbClr val="007FA3"/>
                </a:solidFill>
                <a:latin typeface="+mj-lt"/>
                <a:ea typeface="Arial"/>
                <a:cs typeface="Arial"/>
                <a:sym typeface="Arial"/>
              </a:rPr>
              <a:t>Random </a:t>
            </a:r>
            <a:r>
              <a:rPr lang="en-US" sz="3600" b="1" i="0" u="none" strike="noStrike" cap="none" dirty="0" smtClean="0">
                <a:solidFill>
                  <a:srgbClr val="007FA3"/>
                </a:solidFill>
                <a:latin typeface="+mj-lt"/>
                <a:ea typeface="Arial"/>
                <a:cs typeface="Arial"/>
                <a:sym typeface="Arial"/>
              </a:rPr>
              <a:t>Variates Using Excel Functions</a:t>
            </a:r>
            <a:endParaRPr sz="3600" b="1" i="0" u="none" strike="noStrike" cap="none" dirty="0">
              <a:solidFill>
                <a:srgbClr val="007FA3"/>
              </a:solidFill>
              <a:latin typeface="+mj-lt"/>
              <a:ea typeface="Arial"/>
              <a:cs typeface="Arial"/>
              <a:sym typeface="Arial"/>
            </a:endParaRPr>
          </a:p>
        </p:txBody>
      </p:sp>
      <p:sp>
        <p:nvSpPr>
          <p:cNvPr id="4" name="Content placeholder 2"/>
          <p:cNvSpPr>
            <a:spLocks noGrp="1"/>
          </p:cNvSpPr>
          <p:nvPr>
            <p:ph type="body" idx="1"/>
          </p:nvPr>
        </p:nvSpPr>
        <p:spPr>
          <a:xfrm>
            <a:off x="457200" y="1600201"/>
            <a:ext cx="8229600" cy="1938528"/>
          </a:xfrm>
        </p:spPr>
        <p:txBody>
          <a:bodyPr/>
          <a:lstStyle/>
          <a:p>
            <a:pPr marL="256032" indent="-256032">
              <a:buSzPct val="100000"/>
            </a:pPr>
            <a:r>
              <a:rPr lang="en-US" sz="2400" dirty="0" smtClean="0">
                <a:latin typeface="+mn-lt"/>
              </a:rPr>
              <a:t>We may use Excel functions to generate random variates for many common types of probability distributions.</a:t>
            </a:r>
          </a:p>
          <a:p>
            <a:pPr marL="740664" lvl="1" indent="-283464">
              <a:buSzPct val="100000"/>
            </a:pPr>
            <a:r>
              <a:rPr lang="en-US" sz="2400" dirty="0" smtClean="0">
                <a:latin typeface="+mn-lt"/>
              </a:rPr>
              <a:t>This allows us</a:t>
            </a:r>
            <a:r>
              <a:rPr lang="en-US" sz="2400" dirty="0">
                <a:latin typeface="+mn-lt"/>
              </a:rPr>
              <a:t> to replace uncertain input </a:t>
            </a:r>
            <a:r>
              <a:rPr lang="en-US" sz="2400" dirty="0" smtClean="0">
                <a:latin typeface="+mn-lt"/>
              </a:rPr>
              <a:t>data cells </a:t>
            </a:r>
            <a:r>
              <a:rPr lang="en-US" sz="2400" dirty="0">
                <a:latin typeface="+mn-lt"/>
              </a:rPr>
              <a:t>in a model with random variates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888645802"/>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3654</TotalTime>
  <Words>3548</Words>
  <Application>Microsoft Office PowerPoint</Application>
  <PresentationFormat>On-screen Show (4:3)</PresentationFormat>
  <Paragraphs>435</Paragraphs>
  <Slides>64</Slides>
  <Notes>16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69" baseType="lpstr">
      <vt:lpstr>Arial</vt:lpstr>
      <vt:lpstr>Noto Sans Symbols</vt:lpstr>
      <vt:lpstr>Verdana</vt:lpstr>
      <vt:lpstr>508 Lecture</vt:lpstr>
      <vt:lpstr>Equation</vt:lpstr>
      <vt:lpstr>Business Analytics: Methods, Models, and Decisions</vt:lpstr>
      <vt:lpstr>Risk Analysis</vt:lpstr>
      <vt:lpstr>Monte Carlo Simulation</vt:lpstr>
      <vt:lpstr>Example 12.1: Profit Model</vt:lpstr>
      <vt:lpstr>Random Sampling from Probability Distributions </vt:lpstr>
      <vt:lpstr>Sampling from Common Probability Distributions</vt:lpstr>
      <vt:lpstr>Example 12.2: Using Excel’s Random Number Generation Tool (1 of 2)</vt:lpstr>
      <vt:lpstr>Example 12.2: Using Excel’s Random Number Generation Tool (2 of 2)</vt:lpstr>
      <vt:lpstr>Generating Random Variates Using Excel Functions</vt:lpstr>
      <vt:lpstr>Example 12.3: Sampling from the Distribution of Dice Outcomes</vt:lpstr>
      <vt:lpstr>Example 12.4: Using the VLOOKUP Function for Random Variate Generation</vt:lpstr>
      <vt:lpstr>Uniform Distributions</vt:lpstr>
      <vt:lpstr>Example 12.5: Modeling Uncertainty with a Uniform Random Variate</vt:lpstr>
      <vt:lpstr>Exponential Distributions</vt:lpstr>
      <vt:lpstr>Normal Distributions</vt:lpstr>
      <vt:lpstr>Example 12.6: A Sampling Experiment for Evaluating Capital Budgeting Projects (1 of 2)</vt:lpstr>
      <vt:lpstr>Example 12.6: A Sampling Experiment for Evaluating Capital Budgeting Projects (2 of 2)</vt:lpstr>
      <vt:lpstr>Binomial Distributions</vt:lpstr>
      <vt:lpstr>Example 12.7:  Binomial Random Variates</vt:lpstr>
      <vt:lpstr>Triangular Distributions</vt:lpstr>
      <vt:lpstr>Using Excel for Triangular Random Variates</vt:lpstr>
      <vt:lpstr>Example 12.8: Using the Triangular Distribution for a U.S. Olympic Bid Risk Assessment</vt:lpstr>
      <vt:lpstr>Monte Carlo Simulation in Excel</vt:lpstr>
      <vt:lpstr>Example 12.9: Setting Up the Monte Carlo Simulation Model for the Profit Model</vt:lpstr>
      <vt:lpstr>Running a Simulation</vt:lpstr>
      <vt:lpstr>Example 12.10: Using Data Tables and Analyzing Results for Monte Carlo Simulation in Excel (1 of 2)</vt:lpstr>
      <vt:lpstr>Example 12.10: Using Data Tables and Analyzing Results for Monte Carlo Simulation in Excel (2 of 2)</vt:lpstr>
      <vt:lpstr>Using the FREQUENCY Function</vt:lpstr>
      <vt:lpstr>New Product Development</vt:lpstr>
      <vt:lpstr>Model Assumptions</vt:lpstr>
      <vt:lpstr>Example 12.11: A Simulation Model for Moore Pharmaceuticals (1 of 3)</vt:lpstr>
      <vt:lpstr>Example 12.11: A Simulation Model for Moore Pharmaceuticals (2 of 3)</vt:lpstr>
      <vt:lpstr>Example 12.11: A Simulation Model for Moore Pharmaceuticals (3 of 3)</vt:lpstr>
      <vt:lpstr>Example 12.12: Risk Analysis for Moore Pharmaceuticals (1 of 3)</vt:lpstr>
      <vt:lpstr>Example 12.12: Risk Analysis for Moore Pharmaceuticals (2 of 3)</vt:lpstr>
      <vt:lpstr>Example 12.12: Risk Analysis for Moore Pharmaceuticals (3 of 3)</vt:lpstr>
      <vt:lpstr>Retirement Planning</vt:lpstr>
      <vt:lpstr>Example 12.13:  Retirement Planning Model Monte Carlo Simulation (1 of 4)</vt:lpstr>
      <vt:lpstr>Example 12.13:  Retirement Planning Model Monte Carlo Simulation (2 of 4)</vt:lpstr>
      <vt:lpstr>Example 12.13:  Retirement Planning Model Monte Carlo Simulation (3 of 4)</vt:lpstr>
      <vt:lpstr>Example 12.13:  Retirement Planning Model Monte Carlo Simulation (4 of 4)</vt:lpstr>
      <vt:lpstr>Single-Period Purchase Decisions: Newsvendor Model</vt:lpstr>
      <vt:lpstr>Example 12.14: A Prescriptive Simulation Model for a Single-Period Purchase Decision (1 of 4)</vt:lpstr>
      <vt:lpstr>Example 12.14: A Prescriptive Simulation Model for a Single-Period Purchase Decision (2 of 4)</vt:lpstr>
      <vt:lpstr>Example 12.14: A Prescriptive Simulation Model for a Single-Period Purchase Decision (3 of 4)</vt:lpstr>
      <vt:lpstr>Example 12.14: A Prescriptive Simulation Model for a Single-Period Purchase Decision (4 of 4)</vt:lpstr>
      <vt:lpstr>Overbooking Decisions</vt:lpstr>
      <vt:lpstr>Example 12.15: Monte Carlo Simulation for the Hotel Overbooking Model (1 of 2)</vt:lpstr>
      <vt:lpstr>Example 12.15: Monte Carlo Simulation for the Hotel Overbooking Model (2 of 2)</vt:lpstr>
      <vt:lpstr>Project Management</vt:lpstr>
      <vt:lpstr>Example 12.16: A Spreadsheet Simulation Model for Project Management (1 of 2)</vt:lpstr>
      <vt:lpstr>Example 12.16: A Spreadsheet Simulation Model for Project Management (2 of 2)</vt:lpstr>
      <vt:lpstr>Dynamic Systems Simulation</vt:lpstr>
      <vt:lpstr>Modeling Dynamic Systems</vt:lpstr>
      <vt:lpstr>Example 12.17: A Production/Inventory Simulation (1 of 4)</vt:lpstr>
      <vt:lpstr>Example 12.17: A Production/Inventory Simulation (2 of 4)</vt:lpstr>
      <vt:lpstr>Example 12.17: A Production/Inventory Simulation (3 of 4)</vt:lpstr>
      <vt:lpstr>Example 12.17: A Production/Inventory Simulation (4 of 4)</vt:lpstr>
      <vt:lpstr>Simulating Waiting Lines</vt:lpstr>
      <vt:lpstr>Key Observations (1 of 2)</vt:lpstr>
      <vt:lpstr>Key Observations (2 of 2)</vt:lpstr>
      <vt:lpstr>Manual Simulation and Spreadsheet Implementation</vt:lpstr>
      <vt:lpstr>Example 12.18: Car Wash Simulation (1 of 2)</vt:lpstr>
      <vt:lpstr>Example 12.18: Car Wash Simulation (2 of 2)</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 3e</dc:title>
  <dc:subject>Math</dc:subject>
  <dc:creator>Evans</dc:creator>
  <cp:keywords>Math</cp:keywords>
  <cp:lastModifiedBy>Gunasekaran Meena, Swetha (Cognizant)</cp:lastModifiedBy>
  <cp:revision>304</cp:revision>
  <dcterms:modified xsi:type="dcterms:W3CDTF">2019-03-06T09:31:55Z</dcterms:modified>
</cp:coreProperties>
</file>